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9" r:id="rId2"/>
    <p:sldId id="260" r:id="rId3"/>
    <p:sldId id="261" r:id="rId4"/>
    <p:sldId id="286" r:id="rId5"/>
    <p:sldId id="263" r:id="rId6"/>
    <p:sldId id="275" r:id="rId7"/>
    <p:sldId id="276" r:id="rId8"/>
    <p:sldId id="258" r:id="rId9"/>
    <p:sldId id="632" r:id="rId10"/>
    <p:sldId id="277" r:id="rId11"/>
    <p:sldId id="264" r:id="rId12"/>
    <p:sldId id="274" r:id="rId13"/>
    <p:sldId id="265" r:id="rId14"/>
    <p:sldId id="278" r:id="rId15"/>
    <p:sldId id="266" r:id="rId16"/>
    <p:sldId id="279" r:id="rId17"/>
    <p:sldId id="280" r:id="rId18"/>
    <p:sldId id="281" r:id="rId19"/>
    <p:sldId id="282" r:id="rId20"/>
    <p:sldId id="283" r:id="rId21"/>
    <p:sldId id="284" r:id="rId22"/>
    <p:sldId id="257" r:id="rId23"/>
    <p:sldId id="285" r:id="rId24"/>
    <p:sldId id="298" r:id="rId25"/>
    <p:sldId id="616" r:id="rId26"/>
    <p:sldId id="301" r:id="rId27"/>
    <p:sldId id="302" r:id="rId28"/>
    <p:sldId id="303" r:id="rId29"/>
    <p:sldId id="304" r:id="rId30"/>
    <p:sldId id="305" r:id="rId31"/>
    <p:sldId id="610" r:id="rId32"/>
    <p:sldId id="611" r:id="rId33"/>
    <p:sldId id="630" r:id="rId34"/>
    <p:sldId id="612" r:id="rId35"/>
    <p:sldId id="629" r:id="rId36"/>
    <p:sldId id="631" r:id="rId37"/>
    <p:sldId id="269" r:id="rId38"/>
    <p:sldId id="287" r:id="rId39"/>
    <p:sldId id="288" r:id="rId40"/>
    <p:sldId id="617" r:id="rId41"/>
    <p:sldId id="618" r:id="rId42"/>
    <p:sldId id="619" r:id="rId43"/>
    <p:sldId id="621" r:id="rId44"/>
    <p:sldId id="272" r:id="rId45"/>
    <p:sldId id="627" r:id="rId46"/>
    <p:sldId id="623" r:id="rId47"/>
    <p:sldId id="624" r:id="rId48"/>
    <p:sldId id="625" r:id="rId49"/>
    <p:sldId id="273" r:id="rId50"/>
    <p:sldId id="628" r:id="rId51"/>
    <p:sldId id="626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Constantia" panose="02030602050306030303" pitchFamily="18" charset="0"/>
      <p:regular r:id="rId62"/>
      <p:bold r:id="rId63"/>
      <p:italic r:id="rId64"/>
      <p:boldItalic r:id="rId65"/>
    </p:embeddedFont>
    <p:embeddedFont>
      <p:font typeface="Helvetica" panose="020B0604020202020204" pitchFamily="34" charset="0"/>
      <p:regular r:id="rId66"/>
      <p:bold r:id="rId67"/>
      <p:italic r:id="rId68"/>
      <p:boldItalic r:id="rId69"/>
    </p:embeddedFont>
    <p:embeddedFont>
      <p:font typeface="Nunito Sans" pitchFamily="2" charset="0"/>
      <p:regular r:id="rId70"/>
      <p:bold r:id="rId71"/>
      <p:italic r:id="rId72"/>
      <p:boldItalic r:id="rId73"/>
    </p:embeddedFont>
    <p:embeddedFont>
      <p:font typeface="Nunito Sans" pitchFamily="2" charset="0"/>
      <p:regular r:id="rId70"/>
      <p:bold r:id="rId71"/>
      <p:italic r:id="rId72"/>
      <p:boldItalic r:id="rId73"/>
    </p:embeddedFont>
    <p:embeddedFont>
      <p:font typeface="Nunito Sans Light" pitchFamily="2" charset="0"/>
      <p:regular r:id="rId74"/>
      <p:italic r:id="rId75"/>
    </p:embeddedFont>
    <p:embeddedFont>
      <p:font typeface="Nunito Sans SemiBold" pitchFamily="2" charset="0"/>
      <p:bold r:id="rId76"/>
      <p:boldItalic r:id="rId77"/>
    </p:embeddedFont>
    <p:embeddedFont>
      <p:font typeface="Open Sans" panose="020B0606030504020204" pitchFamily="34" charset="0"/>
      <p:regular r:id="rId78"/>
      <p:bold r:id="rId79"/>
      <p:italic r:id="rId80"/>
      <p:boldItalic r:id="rId81"/>
    </p:embeddedFont>
    <p:embeddedFont>
      <p:font typeface="Segoe UI" panose="020B0502040204020203" pitchFamily="34" charset="0"/>
      <p:regular r:id="rId82"/>
      <p:bold r:id="rId83"/>
      <p:italic r:id="rId84"/>
      <p:boldItalic r:id="rId85"/>
    </p:embeddedFont>
    <p:embeddedFont>
      <p:font typeface="Verdana" panose="020B0604030504040204" pitchFamily="34" charset="0"/>
      <p:regular r:id="rId86"/>
      <p:bold r:id="rId87"/>
      <p:italic r:id="rId88"/>
      <p:boldItalic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D0C9"/>
    <a:srgbClr val="F05136"/>
    <a:srgbClr val="303030"/>
    <a:srgbClr val="4A4A4A"/>
    <a:srgbClr val="3D3D3D"/>
    <a:srgbClr val="212121"/>
    <a:srgbClr val="000000"/>
    <a:srgbClr val="131313"/>
    <a:srgbClr val="F69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5380" autoAdjust="0"/>
  </p:normalViewPr>
  <p:slideViewPr>
    <p:cSldViewPr>
      <p:cViewPr varScale="1">
        <p:scale>
          <a:sx n="90" d="100"/>
          <a:sy n="90" d="100"/>
        </p:scale>
        <p:origin x="486" y="15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font" Target="fonts/font3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font" Target="fonts/font3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font" Target="fonts/font3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Relationship Id="rId87" Type="http://schemas.openxmlformats.org/officeDocument/2006/relationships/font" Target="fonts/font34.fntdata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font" Target="fonts/font3.fntdata"/><Relationship Id="rId77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9A3E1-D0AF-40CA-9CA4-BE00645EFE64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B6876-1BF1-4B88-890A-0B4E462015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02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39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74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20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1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48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6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4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AB6876-1BF1-4B88-890A-0B4E462015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3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reesvg.org/blue-arrow-pointing-right-vector-drawing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blue-arrow-pointing-right-vector-draw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32048"/>
            <a:ext cx="12192000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267" b="1" dirty="0">
                <a:latin typeface="+mj-lt"/>
                <a:ea typeface="+mj-ea"/>
                <a:cs typeface="+mj-cs"/>
              </a:rPr>
              <a:t>Why Programming?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233465" y="1124744"/>
            <a:ext cx="6231729" cy="532224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Everyone uses </a:t>
            </a:r>
            <a:r>
              <a:rPr lang="en-US" sz="2400" b="1" dirty="0">
                <a:solidFill>
                  <a:srgbClr val="0070C0"/>
                </a:solidFill>
              </a:rPr>
              <a:t>computers, mobile phones</a:t>
            </a:r>
            <a:r>
              <a:rPr lang="en-US" sz="2400" b="1" dirty="0"/>
              <a:t> </a:t>
            </a:r>
            <a:r>
              <a:rPr lang="en-US" sz="2400" dirty="0"/>
              <a:t>and many other gadgets in </a:t>
            </a:r>
            <a:r>
              <a:rPr lang="en-US" sz="2400" b="1" dirty="0"/>
              <a:t>day-to-day l</a:t>
            </a:r>
            <a:r>
              <a:rPr lang="en-US" sz="2400" dirty="0"/>
              <a:t>ife to </a:t>
            </a:r>
            <a:r>
              <a:rPr lang="en-US" sz="2400" b="1" dirty="0"/>
              <a:t>access various applications.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Different business domains like </a:t>
            </a:r>
            <a:r>
              <a:rPr lang="en-US" sz="2400" b="1" dirty="0"/>
              <a:t>Education, Banking, E-Commerce, Healthcare, Insurance </a:t>
            </a:r>
            <a:r>
              <a:rPr lang="en-US" sz="2400" dirty="0"/>
              <a:t>etc. use computer applications.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These </a:t>
            </a:r>
            <a:r>
              <a:rPr lang="en-US" sz="2400" b="1" dirty="0"/>
              <a:t>applications are built using </a:t>
            </a:r>
            <a:r>
              <a:rPr lang="en-US" sz="2400" b="1" dirty="0">
                <a:solidFill>
                  <a:srgbClr val="FF0000"/>
                </a:solidFill>
              </a:rPr>
              <a:t>programming. 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 knowledge of programming is essential to bring innovation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FE886-95EC-01D5-07BD-92F9A074E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147" y="1449984"/>
            <a:ext cx="5366853" cy="30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0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dirty="0"/>
              <a:t> C++ Overview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91208" y="845489"/>
            <a:ext cx="6624872" cy="511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öhne"/>
              </a:rPr>
              <a:t>C++ is a combination of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OOP and POP paradigms.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Developed from the original C 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It adds features like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classes and objects,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C++ is utilized in a wide range of applications, from 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system software development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to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game development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high-performance applications,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scientific simulations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and more.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Platform Compatibility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: C++ is highly portable and can be used on various platforms,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including Windows, Linux, macOS, and embedded systems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. It's a popular choice for systems programming due to its low-level capabilities.</a:t>
            </a:r>
            <a:endParaRPr lang="en-US" sz="2000" dirty="0">
              <a:solidFill>
                <a:srgbClr val="374151"/>
              </a:solidFill>
              <a:latin typeface="Söhne"/>
            </a:endParaRP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effectLst/>
                <a:latin typeface="Söhne"/>
              </a:rPr>
              <a:t>Application Domains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: C++ is employed to develop applications such as desktop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Söhne"/>
              </a:rPr>
              <a:t>software, games, performance-critical software, real-time systems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embedded systems, and more</a:t>
            </a:r>
            <a:endParaRPr lang="en-US" sz="2000" dirty="0"/>
          </a:p>
        </p:txBody>
      </p:sp>
      <p:pic>
        <p:nvPicPr>
          <p:cNvPr id="2050" name="Picture 2" descr="Difference Between OOP and POP (with Comparison Chart) - Tech Differences">
            <a:extLst>
              <a:ext uri="{FF2B5EF4-FFF2-40B4-BE49-F238E27FC236}">
                <a16:creationId xmlns:a16="http://schemas.microsoft.com/office/drawing/2014/main" id="{BB6933A8-1731-95D7-F667-75D945AA5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845489"/>
            <a:ext cx="409700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p 11 Applications of C++ - TechVidvan">
            <a:extLst>
              <a:ext uri="{FF2B5EF4-FFF2-40B4-BE49-F238E27FC236}">
                <a16:creationId xmlns:a16="http://schemas.microsoft.com/office/drawing/2014/main" id="{736F5CD7-9679-BC3E-E704-3B742EB4B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21855" r="50926" b="6476"/>
          <a:stretch/>
        </p:blipFill>
        <p:spPr bwMode="auto">
          <a:xfrm>
            <a:off x="7896200" y="3429000"/>
            <a:ext cx="3448934" cy="315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405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32172"/>
            <a:ext cx="12000656" cy="5885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History of C++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7BCA8-2DC7-2996-DA97-E0604FC74AEA}"/>
              </a:ext>
            </a:extLst>
          </p:cNvPr>
          <p:cNvSpPr txBox="1"/>
          <p:nvPr/>
        </p:nvSpPr>
        <p:spPr>
          <a:xfrm>
            <a:off x="4007768" y="924630"/>
            <a:ext cx="7848872" cy="531268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Bjarne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Söhne"/>
              </a:rPr>
              <a:t>Stroustrup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developed C++ in the early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1980s.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It evolved from the C programming language and was aimed at adding object-oriented features to C.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 was first referred to as "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C with Classes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.“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The language's name, C++, reflects the notion of "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incremental improvement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" over C.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 introduced the concept of classes, which allows for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object-oriented programming (OOP) principles 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like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Söhne"/>
              </a:rPr>
              <a:t>encapsulation, inheritance, and polymorphism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Templates were introduced, enabling generic programming and the creation of reusable code for various data types.</a:t>
            </a:r>
            <a:endParaRPr lang="en-US" sz="2400" dirty="0">
              <a:solidFill>
                <a:srgbClr val="374151"/>
              </a:solidFill>
              <a:latin typeface="Söhne"/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C++11, C++14, C++17, and C++20 are subsequent standards that introduced various features and improvements.</a:t>
            </a:r>
            <a:endParaRPr lang="en-US" sz="2400" dirty="0"/>
          </a:p>
        </p:txBody>
      </p:sp>
      <p:pic>
        <p:nvPicPr>
          <p:cNvPr id="1026" name="Picture 2" descr="Dr. Bjarne Stroustrup Named Recipient of the 2018 IEEE-CS Computer Pioneer  Award - IEEE Computer Society">
            <a:extLst>
              <a:ext uri="{FF2B5EF4-FFF2-40B4-BE49-F238E27FC236}">
                <a16:creationId xmlns:a16="http://schemas.microsoft.com/office/drawing/2014/main" id="{E8515883-2DEB-008F-3686-206A0CE75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2" y="995031"/>
            <a:ext cx="2649442" cy="31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10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110D82-604A-EC6D-0961-F9798C2D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13084"/>
              </p:ext>
            </p:extLst>
          </p:nvPr>
        </p:nvGraphicFramePr>
        <p:xfrm>
          <a:off x="0" y="1"/>
          <a:ext cx="12192000" cy="6883365"/>
        </p:xfrm>
        <a:graphic>
          <a:graphicData uri="http://schemas.openxmlformats.org/drawingml/2006/table">
            <a:tbl>
              <a:tblPr/>
              <a:tblGrid>
                <a:gridCol w="6096000">
                  <a:extLst>
                    <a:ext uri="{9D8B030D-6E8A-4147-A177-3AD203B41FA5}">
                      <a16:colId xmlns:a16="http://schemas.microsoft.com/office/drawing/2014/main" val="723612163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240822842"/>
                    </a:ext>
                  </a:extLst>
                </a:gridCol>
              </a:tblGrid>
              <a:tr h="74322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 </a:t>
                      </a:r>
                    </a:p>
                  </a:txBody>
                  <a:tcPr marL="52997" marR="52997" marT="79496" marB="7949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C++</a:t>
                      </a:r>
                      <a:b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79496" marB="79496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84678"/>
                  </a:ext>
                </a:extLst>
              </a:tr>
              <a:tr h="775044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It is a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function-driven language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It is an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  <a:latin typeface="Calibri, sans-serif"/>
                        </a:rPr>
                        <a:t>object-driven language.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125543"/>
                  </a:ext>
                </a:extLst>
              </a:tr>
              <a:tr h="1435286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 is a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Procedural Oriented language.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It does not support object-oriented programming (OOP) features such as polymorphism, encapsulation, and inheritance programming.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C++ is both a procedural and an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object-oriented programming l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anguage. It supports OOP features such as polymorphism, encapsulation, and inheritance.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852471"/>
                  </a:ext>
                </a:extLst>
              </a:tr>
              <a:tr h="63325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built-in data types.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both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built-in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 and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user-defined data types.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840123"/>
                  </a:ext>
                </a:extLst>
              </a:tr>
              <a:tr h="757720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 focuses on 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  <a:effectLst/>
                        </a:rPr>
                        <a:t>method or process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rather than data.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C++ focuses on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data rather than method or procedure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9493808"/>
                  </a:ext>
                </a:extLst>
              </a:tr>
              <a:tr h="633257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support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 and operator overloading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 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 and operator overloading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030794"/>
                  </a:ext>
                </a:extLst>
              </a:tr>
              <a:tr h="775044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support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any reference variables.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Supports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reference variables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084466"/>
                  </a:ext>
                </a:extLst>
              </a:tr>
              <a:tr h="1105165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main ()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function can be called through other functions used in 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Calibri, sans-serif"/>
                        </a:rPr>
                        <a:t>code.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en-US" sz="20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Does not allow the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main ()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function to be called through other </a:t>
                      </a:r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</a:rPr>
                        <a:t>functions.</a:t>
                      </a:r>
                    </a:p>
                  </a:txBody>
                  <a:tcPr marL="52997" marR="52997" marT="52997" marB="5299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854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83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977353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b="1" dirty="0"/>
              <a:t>Structures versus Classes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91207" y="845489"/>
            <a:ext cx="11977353" cy="17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-regular"/>
              </a:rPr>
              <a:t>structure is the same as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class with some differences</a:t>
            </a:r>
            <a:r>
              <a:rPr lang="en-US" sz="2400" b="0" i="0" dirty="0">
                <a:effectLst/>
                <a:latin typeface="inter-regular"/>
              </a:rPr>
              <a:t>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Security </a:t>
            </a:r>
            <a:r>
              <a:rPr lang="en-US" sz="2400" b="0" i="0" dirty="0">
                <a:effectLst/>
                <a:latin typeface="inter-regular"/>
              </a:rPr>
              <a:t>is the most important thing for </a:t>
            </a:r>
            <a:r>
              <a:rPr lang="en-US" sz="2400" b="1" i="0" dirty="0">
                <a:effectLst/>
                <a:latin typeface="inter-regular"/>
              </a:rPr>
              <a:t>both structure and class</a:t>
            </a:r>
            <a:r>
              <a:rPr lang="en-US" sz="2400" b="0" i="0" dirty="0">
                <a:effectLst/>
                <a:latin typeface="inter-regular"/>
              </a:rPr>
              <a:t>.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b="0" i="0" dirty="0">
                <a:effectLst/>
                <a:latin typeface="inter-regular"/>
              </a:rPr>
              <a:t>A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structure is not safe </a:t>
            </a:r>
            <a:r>
              <a:rPr lang="en-US" sz="2400" b="0" i="0" dirty="0">
                <a:effectLst/>
                <a:latin typeface="inter-regular"/>
              </a:rPr>
              <a:t>because it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could not hide its implementation </a:t>
            </a:r>
            <a:r>
              <a:rPr lang="en-US" sz="2400" b="0" i="0" dirty="0">
                <a:effectLst/>
                <a:latin typeface="inter-regular"/>
              </a:rPr>
              <a:t>details from the end-user, whereas a class is secure as it may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inter-regular"/>
              </a:rPr>
              <a:t>hide its programming and design details</a:t>
            </a:r>
            <a:r>
              <a:rPr lang="en-US" sz="2400" b="0" i="0" dirty="0">
                <a:effectLst/>
                <a:latin typeface="inter-regular"/>
              </a:rPr>
              <a:t>.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8FB54-3161-CF5F-ECD3-BD98518CF006}"/>
              </a:ext>
            </a:extLst>
          </p:cNvPr>
          <p:cNvSpPr txBox="1"/>
          <p:nvPr/>
        </p:nvSpPr>
        <p:spPr>
          <a:xfrm>
            <a:off x="107325" y="2758782"/>
            <a:ext cx="5881350" cy="40626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A structure is a </a:t>
            </a:r>
            <a:r>
              <a:rPr lang="en-US" b="1" dirty="0">
                <a:solidFill>
                  <a:srgbClr val="FF0000"/>
                </a:solidFill>
              </a:rPr>
              <a:t>grouping of variables of various data types </a:t>
            </a:r>
            <a:r>
              <a:rPr lang="en-US" b="1" dirty="0"/>
              <a:t>referenced by the same name.</a:t>
            </a:r>
          </a:p>
          <a:p>
            <a:r>
              <a:rPr lang="en-US" dirty="0"/>
              <a:t>--------------------------------------------------------------------------------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truct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structurename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Struct_member1;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Struct_member2;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Struct_member3;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.  </a:t>
            </a:r>
          </a:p>
          <a:p>
            <a:pPr algn="just"/>
            <a:r>
              <a:rPr lang="en-US" dirty="0" err="1">
                <a:solidFill>
                  <a:srgbClr val="000000"/>
                </a:solidFill>
                <a:latin typeface="inter-regular"/>
              </a:rPr>
              <a:t>s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truct_memberN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}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  <a:p>
            <a:pPr algn="just"/>
            <a:r>
              <a:rPr lang="en-US" sz="2400" b="1" dirty="0">
                <a:solidFill>
                  <a:srgbClr val="FF0000"/>
                </a:solidFill>
                <a:latin typeface="inter-regular"/>
                <a:sym typeface="Wingdings" panose="05000000000000000000" pitchFamily="2" charset="2"/>
              </a:rPr>
              <a:t> 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Public access of data members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98D50-C087-E56F-728A-39DC6AC4F641}"/>
              </a:ext>
            </a:extLst>
          </p:cNvPr>
          <p:cNvSpPr txBox="1"/>
          <p:nvPr/>
        </p:nvSpPr>
        <p:spPr>
          <a:xfrm>
            <a:off x="6007900" y="2758782"/>
            <a:ext cx="6096000" cy="40934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A class in C++ is similar to a C structure in that it consists of a list of </a:t>
            </a:r>
            <a:r>
              <a:rPr lang="en-US" b="1" i="0" dirty="0">
                <a:solidFill>
                  <a:srgbClr val="FF0000"/>
                </a:solidFill>
                <a:effectLst/>
                <a:latin typeface="inter-bold"/>
              </a:rPr>
              <a:t>data members</a:t>
            </a:r>
            <a:r>
              <a:rPr lang="en-US" b="1" i="0" dirty="0">
                <a:solidFill>
                  <a:srgbClr val="FF0000"/>
                </a:solidFill>
                <a:effectLst/>
                <a:latin typeface="inter-regular"/>
              </a:rPr>
              <a:t> and a set of operations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performed on the class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r>
              <a:rPr lang="en-US" dirty="0">
                <a:solidFill>
                  <a:srgbClr val="333333"/>
                </a:solidFill>
                <a:latin typeface="inter-regular"/>
              </a:rPr>
              <a:t>------------------------------------------------------------------------------------</a:t>
            </a:r>
          </a:p>
          <a:p>
            <a:pPr algn="just"/>
            <a:r>
              <a:rPr lang="en-US" b="1" i="0" dirty="0">
                <a:solidFill>
                  <a:srgbClr val="006699"/>
                </a:solidFill>
                <a:effectLst/>
                <a:latin typeface="inter-regular"/>
              </a:rPr>
              <a:t>class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class_name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b="0" i="0" dirty="0">
                <a:solidFill>
                  <a:srgbClr val="FF0000"/>
                </a:solidFill>
                <a:effectLst/>
                <a:latin typeface="inter-regular"/>
              </a:rPr>
              <a:t>// private data members and member functions.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ccess specifier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Data member;  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ember functions (member list){ . . }  </a:t>
            </a:r>
          </a:p>
          <a:p>
            <a:pPr algn="just"/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};  </a:t>
            </a: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inter-regular"/>
              </a:rPr>
              <a:t>OOP's main function is data hiding, which is achieved access </a:t>
            </a:r>
            <a:r>
              <a:rPr lang="en-US" sz="2000" b="0" i="0" dirty="0">
                <a:effectLst/>
                <a:latin typeface="inter-regular"/>
              </a:rPr>
              <a:t>specifiers: </a:t>
            </a:r>
          </a:p>
          <a:p>
            <a:pPr algn="just"/>
            <a:r>
              <a:rPr lang="en-US" sz="2400" dirty="0">
                <a:latin typeface="inter-regular"/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Data will have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inter-bold"/>
              </a:rPr>
              <a:t>"public", "private“</a:t>
            </a:r>
            <a:r>
              <a:rPr lang="en-US" sz="2400" b="1" dirty="0">
                <a:solidFill>
                  <a:srgbClr val="FF0000"/>
                </a:solidFill>
                <a:latin typeface="inter-regular"/>
              </a:rPr>
              <a:t> access</a:t>
            </a:r>
            <a:endParaRPr lang="en-US" sz="2400" b="1" i="0" dirty="0">
              <a:solidFill>
                <a:srgbClr val="FF0000"/>
              </a:solidFill>
              <a:effectLst/>
              <a:latin typeface="inter-regul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07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1977353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b="1" dirty="0"/>
              <a:t>Structures versus Classes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8FB54-3161-CF5F-ECD3-BD98518CF006}"/>
              </a:ext>
            </a:extLst>
          </p:cNvPr>
          <p:cNvSpPr txBox="1"/>
          <p:nvPr/>
        </p:nvSpPr>
        <p:spPr>
          <a:xfrm>
            <a:off x="85373" y="859057"/>
            <a:ext cx="5881350" cy="48013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// creating </a:t>
            </a:r>
            <a:r>
              <a:rPr lang="en-US" b="1" dirty="0" err="1">
                <a:solidFill>
                  <a:srgbClr val="FF0000"/>
                </a:solidFill>
              </a:rPr>
              <a:t>strucure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/>
              <a:t>#include &lt;iostream&gt;</a:t>
            </a:r>
          </a:p>
          <a:p>
            <a:r>
              <a:rPr lang="en-US" b="1" dirty="0"/>
              <a:t>using namespace std;</a:t>
            </a:r>
          </a:p>
          <a:p>
            <a:r>
              <a:rPr lang="en-US" b="1" dirty="0"/>
              <a:t>struct </a:t>
            </a:r>
            <a:r>
              <a:rPr lang="en-US" b="1" dirty="0" err="1"/>
              <a:t>BankAccount</a:t>
            </a:r>
            <a:r>
              <a:rPr lang="en-US" b="1" dirty="0"/>
              <a:t> {</a:t>
            </a:r>
          </a:p>
          <a:p>
            <a:r>
              <a:rPr lang="en-US" b="1" dirty="0"/>
              <a:t>    string </a:t>
            </a:r>
            <a:r>
              <a:rPr lang="en-US" b="1" dirty="0" err="1"/>
              <a:t>accountNumber</a:t>
            </a:r>
            <a:r>
              <a:rPr lang="en-US" b="1" dirty="0"/>
              <a:t>;</a:t>
            </a:r>
          </a:p>
          <a:p>
            <a:r>
              <a:rPr lang="en-US" b="1" dirty="0"/>
              <a:t>    double balance;</a:t>
            </a:r>
          </a:p>
          <a:p>
            <a:r>
              <a:rPr lang="en-US" b="1" dirty="0"/>
              <a:t>};</a:t>
            </a:r>
          </a:p>
          <a:p>
            <a:endParaRPr lang="en-US" b="1" dirty="0"/>
          </a:p>
          <a:p>
            <a:r>
              <a:rPr lang="en-US" b="1" dirty="0"/>
              <a:t>int main() {</a:t>
            </a:r>
          </a:p>
          <a:p>
            <a:r>
              <a:rPr lang="en-US" b="1" dirty="0"/>
              <a:t>    </a:t>
            </a:r>
            <a:r>
              <a:rPr lang="en-US" b="1" dirty="0" err="1"/>
              <a:t>BankAccount</a:t>
            </a:r>
            <a:r>
              <a:rPr lang="en-US" b="1" dirty="0"/>
              <a:t> acc1;</a:t>
            </a:r>
          </a:p>
          <a:p>
            <a:r>
              <a:rPr lang="en-US" b="1" dirty="0"/>
              <a:t>    acc1.accountNumber = "12345";</a:t>
            </a:r>
          </a:p>
          <a:p>
            <a:r>
              <a:rPr lang="en-US" b="1" dirty="0"/>
              <a:t>    acc1.balance = 1000.0;</a:t>
            </a:r>
          </a:p>
          <a:p>
            <a:endParaRPr lang="en-US" b="1" dirty="0"/>
          </a:p>
          <a:p>
            <a:r>
              <a:rPr lang="en-US" b="1" dirty="0"/>
              <a:t>    </a:t>
            </a:r>
            <a:r>
              <a:rPr lang="en-US" b="1" dirty="0" err="1"/>
              <a:t>displayAccount</a:t>
            </a:r>
            <a:r>
              <a:rPr lang="en-US" b="1" dirty="0"/>
              <a:t>(acc1);</a:t>
            </a:r>
          </a:p>
          <a:p>
            <a:endParaRPr lang="en-US" b="1" dirty="0"/>
          </a:p>
          <a:p>
            <a:r>
              <a:rPr lang="en-US" b="1" dirty="0"/>
              <a:t>    return 0;</a:t>
            </a:r>
          </a:p>
          <a:p>
            <a:r>
              <a:rPr lang="en-US" b="1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D98D50-C087-E56F-728A-39DC6AC4F641}"/>
              </a:ext>
            </a:extLst>
          </p:cNvPr>
          <p:cNvSpPr txBox="1"/>
          <p:nvPr/>
        </p:nvSpPr>
        <p:spPr>
          <a:xfrm>
            <a:off x="6010627" y="899171"/>
            <a:ext cx="6096000" cy="59093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inter-regular"/>
              </a:rPr>
              <a:t>//creating class</a:t>
            </a:r>
            <a:endParaRPr lang="en-US" b="1" i="0" dirty="0">
              <a:solidFill>
                <a:srgbClr val="FF0000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#include &lt;iostream&gt;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using namespace std;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class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BankAccount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public: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int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acc_num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dirty="0">
                <a:solidFill>
                  <a:srgbClr val="333333"/>
                </a:solidFill>
                <a:latin typeface="inter-regular"/>
              </a:rPr>
              <a:t>private:</a:t>
            </a:r>
            <a:endParaRPr lang="en-US" b="1" i="0" dirty="0">
              <a:solidFill>
                <a:srgbClr val="333333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double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endParaRPr lang="en-US" b="1" i="0" dirty="0">
              <a:solidFill>
                <a:srgbClr val="333333"/>
              </a:solidFill>
              <a:effectLst/>
              <a:latin typeface="inter-regular"/>
            </a:endParaRP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void display()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cout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"Account Number: "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acc_num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endl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cout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"Balance: $"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&lt;&lt;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endl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}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};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int main() {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BankAccount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acc1;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acc1.acc_num = "12345";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acc1.bal = 1000.0;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acc1.display();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   return 0;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2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dirty="0"/>
              <a:t>Structures versus Classes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FA24FC-CB86-D22F-30F1-49346FA89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451152"/>
              </p:ext>
            </p:extLst>
          </p:nvPr>
        </p:nvGraphicFramePr>
        <p:xfrm>
          <a:off x="119336" y="908720"/>
          <a:ext cx="12072664" cy="6045083"/>
        </p:xfrm>
        <a:graphic>
          <a:graphicData uri="http://schemas.openxmlformats.org/drawingml/2006/table">
            <a:tbl>
              <a:tblPr/>
              <a:tblGrid>
                <a:gridCol w="1728192">
                  <a:extLst>
                    <a:ext uri="{9D8B030D-6E8A-4147-A177-3AD203B41FA5}">
                      <a16:colId xmlns:a16="http://schemas.microsoft.com/office/drawing/2014/main" val="1112101995"/>
                    </a:ext>
                  </a:extLst>
                </a:gridCol>
                <a:gridCol w="5832648">
                  <a:extLst>
                    <a:ext uri="{9D8B030D-6E8A-4147-A177-3AD203B41FA5}">
                      <a16:colId xmlns:a16="http://schemas.microsoft.com/office/drawing/2014/main" val="762107386"/>
                    </a:ext>
                  </a:extLst>
                </a:gridCol>
                <a:gridCol w="4511824">
                  <a:extLst>
                    <a:ext uri="{9D8B030D-6E8A-4147-A177-3AD203B41FA5}">
                      <a16:colId xmlns:a16="http://schemas.microsoft.com/office/drawing/2014/main" val="3081087180"/>
                    </a:ext>
                  </a:extLst>
                </a:gridCol>
              </a:tblGrid>
              <a:tr h="41525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Features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Structure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Class</a:t>
                      </a:r>
                    </a:p>
                  </a:txBody>
                  <a:tcPr marL="52465" marR="52465" marT="52465" marB="52465">
                    <a:lnL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9E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341891"/>
                  </a:ext>
                </a:extLst>
              </a:tr>
              <a:tr h="97768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Definition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A structure is a grouping of variables of various data types referenced by the same name.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 C++, a class is defined as a collection of related variables and functions contained within a single structure.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413457"/>
                  </a:ext>
                </a:extLst>
              </a:tr>
              <a:tr h="677318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Basic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If no access specifier is specified, all members are set to 'public'.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If no access specifier is defined, all members are set to 'private'.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74434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Instance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Structure instance is called the 'structure variable'.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A class instance is called 'object'.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5597725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Inheritance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does not support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supports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2748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Allocated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is allocated on the stack.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Memory is allocated on the heap.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389748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Nature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Value Type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Reference Type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377366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Purpose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Grouping of data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Data abstraction and further inheritance.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671152"/>
                  </a:ext>
                </a:extLst>
              </a:tr>
              <a:tr h="40616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Usage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is used for smaller amounts of data.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is used for a huge amount of data.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583526"/>
                  </a:ext>
                </a:extLst>
              </a:tr>
              <a:tr h="37695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Null values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Not possible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null values.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88723"/>
                  </a:ext>
                </a:extLst>
              </a:tr>
              <a:tr h="97768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Requires constructor and destructor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only parameterized constructor.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inter-regular"/>
                        </a:rPr>
                        <a:t>It may have all the types of constructors and destructors.</a:t>
                      </a:r>
                    </a:p>
                  </a:txBody>
                  <a:tcPr marL="34977" marR="34977" marT="34977" marB="34977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535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735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845489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US" sz="3600" dirty="0"/>
              <a:t>Structure of C++ program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C++ Basic Syntax - GeeksforGeeks">
            <a:extLst>
              <a:ext uri="{FF2B5EF4-FFF2-40B4-BE49-F238E27FC236}">
                <a16:creationId xmlns:a16="http://schemas.microsoft.com/office/drawing/2014/main" id="{C7028FC1-97CF-A01B-0791-3C1446806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9" t="21168" r="8089" b="9282"/>
          <a:stretch/>
        </p:blipFill>
        <p:spPr bwMode="auto">
          <a:xfrm>
            <a:off x="263352" y="1518398"/>
            <a:ext cx="6840760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E5090-F75B-EE7B-5A61-D5ACDB688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1289632"/>
            <a:ext cx="4248472" cy="55300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9E1DA-DD7A-8A3B-5392-7273984C8FD4}"/>
              </a:ext>
            </a:extLst>
          </p:cNvPr>
          <p:cNvSpPr txBox="1"/>
          <p:nvPr/>
        </p:nvSpPr>
        <p:spPr>
          <a:xfrm>
            <a:off x="263352" y="951111"/>
            <a:ext cx="61829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C++ program with out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70293-88A6-36F5-E65F-7BC0C95CFE5B}"/>
              </a:ext>
            </a:extLst>
          </p:cNvPr>
          <p:cNvSpPr txBox="1"/>
          <p:nvPr/>
        </p:nvSpPr>
        <p:spPr>
          <a:xfrm>
            <a:off x="7392144" y="827967"/>
            <a:ext cx="468052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C++ </a:t>
            </a:r>
            <a:r>
              <a:rPr lang="en-US" sz="2400" dirty="0"/>
              <a:t>program with  class</a:t>
            </a:r>
          </a:p>
        </p:txBody>
      </p:sp>
    </p:spTree>
    <p:extLst>
      <p:ext uri="{BB962C8B-B14F-4D97-AF65-F5344CB8AC3E}">
        <p14:creationId xmlns:p14="http://schemas.microsoft.com/office/powerpoint/2010/main" val="545074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en-US" sz="3600" b="1" i="0" dirty="0">
                <a:effectLst/>
                <a:latin typeface="Söhne"/>
              </a:rPr>
              <a:t>Console input and output (I/O)</a:t>
            </a:r>
            <a:endParaRPr lang="en-US" sz="3600" b="1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260052" y="3781273"/>
            <a:ext cx="5665328" cy="2882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To read input from the user, you can use the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cin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 </a:t>
            </a:r>
            <a:endParaRPr lang="en-US" altLang="en-US" sz="2400" b="1" dirty="0">
              <a:solidFill>
                <a:srgbClr val="C00000"/>
              </a:solidFill>
              <a:latin typeface="Söhne"/>
            </a:endParaRPr>
          </a:p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Söhne"/>
              </a:rPr>
              <a:t>In C++, </a:t>
            </a:r>
            <a:r>
              <a:rPr lang="en-US" altLang="en-US" sz="2400" b="1" dirty="0">
                <a:latin typeface="Söhne"/>
              </a:rPr>
              <a:t>std</a:t>
            </a:r>
            <a:r>
              <a:rPr lang="en-US" altLang="en-US" sz="2400" dirty="0">
                <a:latin typeface="Söhne"/>
              </a:rPr>
              <a:t> is the </a:t>
            </a:r>
            <a:r>
              <a:rPr lang="en-US" altLang="en-US" sz="2400" b="1" dirty="0">
                <a:latin typeface="Söhne"/>
              </a:rPr>
              <a:t>standard namespace </a:t>
            </a:r>
            <a:r>
              <a:rPr lang="en-US" altLang="en-US" sz="2400" dirty="0">
                <a:latin typeface="Söhne"/>
              </a:rPr>
              <a:t>that is used to organize the names of standard library elements like classes, functions, and variables. </a:t>
            </a:r>
          </a:p>
          <a:p>
            <a:pPr marL="419099" indent="-3429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Söhne"/>
              </a:rPr>
              <a:t>. </a:t>
            </a:r>
            <a:endParaRPr lang="en-US" sz="2400" dirty="0"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87B78-A778-B37B-D5BA-B0AFC72DE3A2}"/>
              </a:ext>
            </a:extLst>
          </p:cNvPr>
          <p:cNvSpPr txBox="1"/>
          <p:nvPr/>
        </p:nvSpPr>
        <p:spPr>
          <a:xfrm>
            <a:off x="323347" y="734285"/>
            <a:ext cx="5665328" cy="30469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//program to </a:t>
            </a:r>
            <a:r>
              <a:rPr lang="en-US" sz="2400" dirty="0" err="1">
                <a:solidFill>
                  <a:srgbClr val="C00000"/>
                </a:solidFill>
              </a:rPr>
              <a:t>disp</a:t>
            </a:r>
            <a:r>
              <a:rPr lang="en-US" sz="2400" dirty="0">
                <a:solidFill>
                  <a:srgbClr val="C00000"/>
                </a:solidFill>
              </a:rPr>
              <a:t> your name</a:t>
            </a:r>
          </a:p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</a:t>
            </a:r>
            <a:r>
              <a:rPr lang="en-US" sz="2400" b="1" dirty="0" err="1"/>
              <a:t>cout</a:t>
            </a:r>
            <a:r>
              <a:rPr lang="en-US" sz="2400" b="1" dirty="0"/>
              <a:t> &lt;&lt; “Naveen”&lt;&lt; </a:t>
            </a:r>
            <a:r>
              <a:rPr lang="en-US" sz="2400" b="1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A8468-59D1-3E6D-1C4F-8B4FC08CA26D}"/>
              </a:ext>
            </a:extLst>
          </p:cNvPr>
          <p:cNvSpPr txBox="1"/>
          <p:nvPr/>
        </p:nvSpPr>
        <p:spPr>
          <a:xfrm>
            <a:off x="5960528" y="2924944"/>
            <a:ext cx="603974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age;    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</a:t>
            </a:r>
            <a:r>
              <a:rPr lang="en-US" sz="2400" dirty="0">
                <a:solidFill>
                  <a:srgbClr val="0000FF"/>
                </a:solidFill>
              </a:rPr>
              <a:t>Enter your age: </a:t>
            </a:r>
            <a:r>
              <a:rPr lang="en-US" sz="2400" dirty="0"/>
              <a:t>";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cin</a:t>
            </a:r>
            <a:r>
              <a:rPr lang="en-US" sz="2400" dirty="0"/>
              <a:t> &gt;&gt; age;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“ </a:t>
            </a:r>
            <a:r>
              <a:rPr lang="en-US" sz="2400" dirty="0">
                <a:solidFill>
                  <a:srgbClr val="0000FF"/>
                </a:solidFill>
              </a:rPr>
              <a:t>You entered</a:t>
            </a:r>
            <a:r>
              <a:rPr lang="en-US" sz="2400" dirty="0"/>
              <a:t>: " &lt;&lt; age &lt;&lt; " years.“;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22CA5-0327-DEC7-A0E9-48E186C87A83}"/>
              </a:ext>
            </a:extLst>
          </p:cNvPr>
          <p:cNvSpPr txBox="1"/>
          <p:nvPr/>
        </p:nvSpPr>
        <p:spPr>
          <a:xfrm>
            <a:off x="6203327" y="83100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To display output on the console, you can use </a:t>
            </a:r>
            <a:r>
              <a:rPr lang="en-US" sz="2400" b="1" dirty="0" err="1">
                <a:solidFill>
                  <a:srgbClr val="C00000"/>
                </a:solidFill>
              </a:rPr>
              <a:t>cout</a:t>
            </a:r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2400" b="1" dirty="0">
                <a:solidFill>
                  <a:srgbClr val="C00000"/>
                </a:solidFill>
              </a:rPr>
              <a:t>          </a:t>
            </a:r>
            <a:r>
              <a:rPr lang="en-US" sz="2400" b="1" dirty="0" err="1">
                <a:solidFill>
                  <a:srgbClr val="C00000"/>
                </a:solidFill>
              </a:rPr>
              <a:t>cout</a:t>
            </a:r>
            <a:r>
              <a:rPr lang="en-US" sz="2400" b="1" dirty="0">
                <a:solidFill>
                  <a:srgbClr val="C00000"/>
                </a:solidFill>
              </a:rPr>
              <a:t> available in  </a:t>
            </a:r>
            <a:r>
              <a:rPr lang="en-US" sz="2400" b="1" dirty="0" err="1">
                <a:solidFill>
                  <a:srgbClr val="C00000"/>
                </a:solidFill>
              </a:rPr>
              <a:t>iostram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05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7AB98D-8702-BF1D-EA3E-B100C716F4EE}"/>
              </a:ext>
            </a:extLst>
          </p:cNvPr>
          <p:cNvSpPr txBox="1"/>
          <p:nvPr/>
        </p:nvSpPr>
        <p:spPr>
          <a:xfrm>
            <a:off x="119336" y="0"/>
            <a:ext cx="12072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Question) Write a C++ program that takes the name, employee ID, and salary of an employee as input and displays their details.</a:t>
            </a:r>
          </a:p>
          <a:p>
            <a:endParaRPr lang="en-US" sz="2400" b="1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1033F72-D559-A5E6-E1D7-FCFCE2F9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2A61E3-EC4B-5D7D-0D91-A6E1CFE75848}"/>
              </a:ext>
            </a:extLst>
          </p:cNvPr>
          <p:cNvSpPr txBox="1"/>
          <p:nvPr/>
        </p:nvSpPr>
        <p:spPr>
          <a:xfrm>
            <a:off x="5207159" y="1536174"/>
            <a:ext cx="6721489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LOGIC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Declare variables name (string), </a:t>
            </a:r>
            <a:r>
              <a:rPr lang="en-US" sz="2400" dirty="0" err="1"/>
              <a:t>employeeID</a:t>
            </a:r>
            <a:r>
              <a:rPr lang="en-US" sz="2400" dirty="0"/>
              <a:t> (integer), and salary (double).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Prompt the user to input the employee's name, employee ID, and salary.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Read the input using </a:t>
            </a:r>
            <a:r>
              <a:rPr lang="en-US" sz="2400" dirty="0" err="1"/>
              <a:t>getline</a:t>
            </a:r>
            <a:r>
              <a:rPr lang="en-US" sz="2400" dirty="0"/>
              <a:t> for the name and </a:t>
            </a:r>
            <a:r>
              <a:rPr lang="en-US" sz="2400" dirty="0" err="1"/>
              <a:t>cin</a:t>
            </a:r>
            <a:r>
              <a:rPr lang="en-US" sz="2400" dirty="0"/>
              <a:t> for the other inputs.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Display the employee details using the entered values.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A7DF1-2645-5FE0-CF8C-804279023CF8}"/>
              </a:ext>
            </a:extLst>
          </p:cNvPr>
          <p:cNvSpPr txBox="1"/>
          <p:nvPr/>
        </p:nvSpPr>
        <p:spPr>
          <a:xfrm>
            <a:off x="335360" y="1501455"/>
            <a:ext cx="4464496" cy="378565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Input:</a:t>
            </a:r>
          </a:p>
          <a:p>
            <a:r>
              <a:rPr lang="en-US" sz="2400" dirty="0"/>
              <a:t>Enter employee name: John Doe</a:t>
            </a:r>
          </a:p>
          <a:p>
            <a:r>
              <a:rPr lang="en-US" sz="2400" dirty="0"/>
              <a:t>Enter employee ID: 101</a:t>
            </a:r>
          </a:p>
          <a:p>
            <a:r>
              <a:rPr lang="en-US" sz="2400" dirty="0"/>
              <a:t>Enter salary: 50000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Output:</a:t>
            </a:r>
          </a:p>
          <a:p>
            <a:r>
              <a:rPr lang="en-US" sz="2400" dirty="0"/>
              <a:t>Employee Details:</a:t>
            </a:r>
          </a:p>
          <a:p>
            <a:r>
              <a:rPr lang="en-US" sz="2400" dirty="0"/>
              <a:t>Name: John Doe</a:t>
            </a:r>
          </a:p>
          <a:p>
            <a:r>
              <a:rPr lang="en-US" sz="2400" dirty="0"/>
              <a:t>Employee ID: 101</a:t>
            </a:r>
          </a:p>
          <a:p>
            <a:r>
              <a:rPr lang="en-US" sz="2400" dirty="0"/>
              <a:t>Salary: $50000</a:t>
            </a:r>
          </a:p>
        </p:txBody>
      </p:sp>
    </p:spTree>
    <p:extLst>
      <p:ext uri="{BB962C8B-B14F-4D97-AF65-F5344CB8AC3E}">
        <p14:creationId xmlns:p14="http://schemas.microsoft.com/office/powerpoint/2010/main" val="3988824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77AB98D-8702-BF1D-EA3E-B100C716F4EE}"/>
              </a:ext>
            </a:extLst>
          </p:cNvPr>
          <p:cNvSpPr txBox="1"/>
          <p:nvPr/>
        </p:nvSpPr>
        <p:spPr>
          <a:xfrm>
            <a:off x="119336" y="0"/>
            <a:ext cx="5544551" cy="65556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//Employee details</a:t>
            </a:r>
          </a:p>
          <a:p>
            <a:r>
              <a:rPr lang="en-US" sz="2000" b="1" dirty="0"/>
              <a:t>#include &lt;iostream&gt;</a:t>
            </a:r>
          </a:p>
          <a:p>
            <a:r>
              <a:rPr lang="en-US" sz="2000" b="1" dirty="0"/>
              <a:t>using namespace std;</a:t>
            </a:r>
          </a:p>
          <a:p>
            <a:r>
              <a:rPr lang="en-US" sz="2000" b="1" dirty="0"/>
              <a:t>int main() {</a:t>
            </a:r>
          </a:p>
          <a:p>
            <a:r>
              <a:rPr lang="en-US" sz="2000" b="1" dirty="0"/>
              <a:t>    string name;</a:t>
            </a:r>
          </a:p>
          <a:p>
            <a:r>
              <a:rPr lang="en-US" sz="2000" b="1" dirty="0"/>
              <a:t>    int </a:t>
            </a:r>
            <a:r>
              <a:rPr lang="en-US" sz="2000" b="1" dirty="0" err="1"/>
              <a:t>employeeID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double salary;</a:t>
            </a:r>
          </a:p>
          <a:p>
            <a:r>
              <a:rPr lang="en-US" sz="2000" b="1" dirty="0"/>
              <a:t>   </a:t>
            </a:r>
            <a:r>
              <a:rPr lang="en-US" sz="2000" b="1" dirty="0">
                <a:solidFill>
                  <a:srgbClr val="C00000"/>
                </a:solidFill>
              </a:rPr>
              <a:t>//read emp details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employee name: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getline</a:t>
            </a:r>
            <a:r>
              <a:rPr lang="en-US" sz="2000" b="1" dirty="0"/>
              <a:t>(</a:t>
            </a:r>
            <a:r>
              <a:rPr lang="en-US" sz="2000" b="1" dirty="0" err="1"/>
              <a:t>cin</a:t>
            </a:r>
            <a:r>
              <a:rPr lang="en-US" sz="2000" b="1" dirty="0"/>
              <a:t>, name);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employee ID: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</a:t>
            </a:r>
            <a:r>
              <a:rPr lang="en-US" sz="2000" b="1" dirty="0" err="1"/>
              <a:t>employeeID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"Enter salary: ";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cin</a:t>
            </a:r>
            <a:r>
              <a:rPr lang="en-US" sz="2000" b="1" dirty="0"/>
              <a:t> &gt;&gt; salary;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 //display emp details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"\</a:t>
            </a:r>
            <a:r>
              <a:rPr lang="en-US" sz="2000" b="1" dirty="0" err="1"/>
              <a:t>nEmployee</a:t>
            </a:r>
            <a:r>
              <a:rPr lang="en-US" sz="2000" b="1" dirty="0"/>
              <a:t> Details:"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"Name: " &lt;&lt; name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"Employee ID: " &lt;&lt; </a:t>
            </a:r>
            <a:r>
              <a:rPr lang="en-US" sz="2000" b="1" dirty="0" err="1"/>
              <a:t>employeeID</a:t>
            </a:r>
            <a:r>
              <a:rPr lang="en-US" sz="2000" b="1" dirty="0"/>
              <a:t>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</a:t>
            </a:r>
            <a:r>
              <a:rPr lang="en-US" sz="2000" b="1" dirty="0" err="1"/>
              <a:t>cout</a:t>
            </a:r>
            <a:r>
              <a:rPr lang="en-US" sz="2000" b="1" dirty="0"/>
              <a:t> &lt;&lt; "Salary: $" &lt;&lt; salary &lt;&lt; </a:t>
            </a:r>
            <a:r>
              <a:rPr lang="en-US" sz="2000" b="1" dirty="0" err="1"/>
              <a:t>endl</a:t>
            </a:r>
            <a:r>
              <a:rPr lang="en-US" sz="2000" b="1" dirty="0"/>
              <a:t>;</a:t>
            </a:r>
          </a:p>
          <a:p>
            <a:r>
              <a:rPr lang="en-US" sz="2000" b="1" dirty="0"/>
              <a:t>    return 0;</a:t>
            </a:r>
          </a:p>
          <a:p>
            <a:r>
              <a:rPr lang="en-US" sz="2000" b="1" dirty="0"/>
              <a:t>}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81033F72-D559-A5E6-E1D7-FCFCE2F96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38811"/>
            <a:ext cx="65" cy="677623"/>
          </a:xfrm>
          <a:prstGeom prst="rect">
            <a:avLst/>
          </a:prstGeom>
          <a:solidFill>
            <a:srgbClr val="F7F7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9363B-F853-6FC0-F412-CD506DD05A2C}"/>
              </a:ext>
            </a:extLst>
          </p:cNvPr>
          <p:cNvSpPr txBox="1"/>
          <p:nvPr/>
        </p:nvSpPr>
        <p:spPr>
          <a:xfrm>
            <a:off x="5663887" y="0"/>
            <a:ext cx="6528113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/>
              <a:t>cin</a:t>
            </a:r>
            <a:endParaRPr lang="en-US" sz="2000" b="1" dirty="0"/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</a:rPr>
              <a:t>cin</a:t>
            </a:r>
            <a:r>
              <a:rPr lang="en-US" sz="2000" dirty="0"/>
              <a:t> is used to </a:t>
            </a:r>
            <a:r>
              <a:rPr lang="en-US" sz="2000" b="1" dirty="0"/>
              <a:t>read input </a:t>
            </a:r>
            <a:r>
              <a:rPr lang="en-US" sz="2000" dirty="0"/>
              <a:t>from the standard input stream.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reads input until the first whitespace character (space, tab, newline) is encountered.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leaves any remaining characters after the whitespace in the input buffer, which can cause issues when reading further input.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 err="1"/>
              <a:t>cin</a:t>
            </a:r>
            <a:r>
              <a:rPr lang="en-US" sz="2000" b="1" dirty="0"/>
              <a:t> can be used for reading individual words </a:t>
            </a:r>
            <a:r>
              <a:rPr lang="en-US" sz="2000" dirty="0"/>
              <a:t>or </a:t>
            </a:r>
            <a:r>
              <a:rPr lang="en-US" sz="2000" b="1" dirty="0"/>
              <a:t>numeric values.</a:t>
            </a:r>
          </a:p>
          <a:p>
            <a:endParaRPr lang="en-US" sz="2000" dirty="0"/>
          </a:p>
          <a:p>
            <a:r>
              <a:rPr lang="en-US" sz="2000" b="1" dirty="0" err="1"/>
              <a:t>getline</a:t>
            </a:r>
            <a:r>
              <a:rPr lang="en-US" sz="2000" b="1" dirty="0"/>
              <a:t>()</a:t>
            </a:r>
          </a:p>
          <a:p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FF0000"/>
                </a:solidFill>
              </a:rPr>
              <a:t>getline</a:t>
            </a:r>
            <a:r>
              <a:rPr lang="en-US" sz="2000" dirty="0">
                <a:solidFill>
                  <a:srgbClr val="FF0000"/>
                </a:solidFill>
              </a:rPr>
              <a:t>() </a:t>
            </a:r>
            <a:r>
              <a:rPr lang="en-US" sz="2000" dirty="0"/>
              <a:t>is used to </a:t>
            </a:r>
            <a:r>
              <a:rPr lang="en-US" sz="2000" b="1" dirty="0"/>
              <a:t>read an entire line </a:t>
            </a:r>
            <a:r>
              <a:rPr lang="en-US" sz="2000" dirty="0"/>
              <a:t>of text from the input stream.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reads the entire line</a:t>
            </a:r>
            <a:r>
              <a:rPr lang="en-US" sz="2000" b="1" dirty="0"/>
              <a:t>, including spaces</a:t>
            </a:r>
            <a:r>
              <a:rPr lang="en-US" sz="2000" dirty="0"/>
              <a:t>, until a newline character is encountered.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It </a:t>
            </a:r>
            <a:r>
              <a:rPr lang="en-US" sz="2000" b="1" dirty="0"/>
              <a:t>discards the newline character from the input, </a:t>
            </a:r>
            <a:r>
              <a:rPr lang="en-US" sz="2000" dirty="0"/>
              <a:t>preventing issues when reading further input.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getline</a:t>
            </a:r>
            <a:r>
              <a:rPr lang="en-US" sz="2000" dirty="0"/>
              <a:t>() is commonly used to read strings or lines of text, including those that might contain spaces.</a:t>
            </a:r>
          </a:p>
        </p:txBody>
      </p:sp>
    </p:spTree>
    <p:extLst>
      <p:ext uri="{BB962C8B-B14F-4D97-AF65-F5344CB8AC3E}">
        <p14:creationId xmlns:p14="http://schemas.microsoft.com/office/powerpoint/2010/main" val="315897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13"/>
            <a:ext cx="8544272" cy="656223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What is Programming?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-24680" y="620688"/>
            <a:ext cx="7814583" cy="6106654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/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A customer wants to </a:t>
            </a:r>
            <a:r>
              <a:rPr lang="en-US" sz="2400" dirty="0">
                <a:solidFill>
                  <a:srgbClr val="FF0000"/>
                </a:solidFill>
              </a:rPr>
              <a:t>ORDER FOOD using app.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The customer can 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Open menu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select the food items </a:t>
            </a:r>
            <a:r>
              <a:rPr lang="en-US" sz="2400" dirty="0"/>
              <a:t>and </a:t>
            </a:r>
          </a:p>
          <a:p>
            <a:pPr marL="1066773" lvl="1" indent="-38099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place an order.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If the order is placed successfully, the food gets delivered to the customer.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we </a:t>
            </a:r>
            <a:r>
              <a:rPr lang="en-US" sz="2400" dirty="0">
                <a:solidFill>
                  <a:srgbClr val="FF0000"/>
                </a:solidFill>
              </a:rPr>
              <a:t>give instructions </a:t>
            </a:r>
            <a:r>
              <a:rPr lang="en-US" sz="2400" dirty="0"/>
              <a:t>to the computing devices</a:t>
            </a:r>
            <a:endParaRPr lang="en-US" sz="2400" dirty="0">
              <a:solidFill>
                <a:srgbClr val="FF0000"/>
              </a:solidFill>
            </a:endParaRP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FF0000"/>
                </a:solidFill>
              </a:rPr>
              <a:t>A set of such instructions is known as a PROGRAM </a:t>
            </a:r>
            <a:r>
              <a:rPr lang="en-US" sz="2400" dirty="0"/>
              <a:t>and the act of creating a programs is known as PROGRAMMING.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>
                <a:solidFill>
                  <a:srgbClr val="FF0000"/>
                </a:solidFill>
              </a:rPr>
              <a:t>Programs</a:t>
            </a:r>
            <a:r>
              <a:rPr lang="en-US" sz="2400" dirty="0"/>
              <a:t> - </a:t>
            </a:r>
            <a:r>
              <a:rPr lang="en-US" sz="2400" dirty="0">
                <a:solidFill>
                  <a:srgbClr val="0070C0"/>
                </a:solidFill>
              </a:rPr>
              <a:t>solve the problems</a:t>
            </a:r>
            <a:r>
              <a:rPr lang="en-US" sz="2400" dirty="0"/>
              <a:t>, automate the processes and reduce repetitive and/or manual work.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2"/>
              </a:buBlip>
            </a:pPr>
            <a:r>
              <a:rPr lang="en-US" sz="2400" dirty="0"/>
              <a:t>To write these programs, you </a:t>
            </a:r>
            <a:r>
              <a:rPr lang="en-US" sz="2400" dirty="0">
                <a:solidFill>
                  <a:srgbClr val="FF0000"/>
                </a:solidFill>
              </a:rPr>
              <a:t>need a PROGRAMMING LANGUAGE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D34B1-B5AC-ED4A-2D1A-9A33851F0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5" r="23928" b="-2"/>
          <a:stretch/>
        </p:blipFill>
        <p:spPr>
          <a:xfrm>
            <a:off x="7789903" y="58650"/>
            <a:ext cx="4225864" cy="685798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4390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ABA14-2E2C-740A-AD06-AE648736C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40" y="23886"/>
            <a:ext cx="11881320" cy="65529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Write a C++ Program to swap two numbers without third variable.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372B7-9B2E-176F-7E7C-5DF15A68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40" y="908720"/>
            <a:ext cx="11773308" cy="52682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There are two common ways to swap two numbers without using third variable:</a:t>
            </a:r>
          </a:p>
          <a:p>
            <a:pPr marL="0" indent="0">
              <a:buNone/>
            </a:pPr>
            <a:r>
              <a:rPr lang="en-US" sz="2000" dirty="0"/>
              <a:t>By + and -</a:t>
            </a:r>
          </a:p>
          <a:p>
            <a:pPr marL="0" indent="0">
              <a:buNone/>
            </a:pPr>
            <a:r>
              <a:rPr lang="en-US" sz="2000" dirty="0"/>
              <a:t>By * and /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FD79-C7A8-AF99-2427-76E3817116BF}"/>
              </a:ext>
            </a:extLst>
          </p:cNvPr>
          <p:cNvSpPr txBox="1"/>
          <p:nvPr/>
        </p:nvSpPr>
        <p:spPr>
          <a:xfrm>
            <a:off x="263352" y="2215898"/>
            <a:ext cx="5040560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/>
              <a:t>Input:</a:t>
            </a:r>
          </a:p>
          <a:p>
            <a:endParaRPr lang="en-US" dirty="0"/>
          </a:p>
          <a:p>
            <a:pPr lvl="1"/>
            <a:r>
              <a:rPr lang="en-US" dirty="0"/>
              <a:t>Enter two numbers:</a:t>
            </a:r>
          </a:p>
          <a:p>
            <a:pPr lvl="1"/>
            <a:r>
              <a:rPr lang="en-US" dirty="0"/>
              <a:t>Number 1: 5</a:t>
            </a:r>
          </a:p>
          <a:p>
            <a:pPr lvl="1"/>
            <a:r>
              <a:rPr lang="en-US" dirty="0"/>
              <a:t>Number 2: 10</a:t>
            </a:r>
          </a:p>
          <a:p>
            <a:endParaRPr lang="en-US" dirty="0"/>
          </a:p>
          <a:p>
            <a:r>
              <a:rPr lang="en-US" b="1" dirty="0"/>
              <a:t>Output:</a:t>
            </a:r>
          </a:p>
          <a:p>
            <a:pPr lvl="1"/>
            <a:r>
              <a:rPr lang="en-US" dirty="0"/>
              <a:t>Before swapping:</a:t>
            </a:r>
          </a:p>
          <a:p>
            <a:pPr lvl="1"/>
            <a:r>
              <a:rPr lang="en-US" dirty="0"/>
              <a:t>Number 1: 5</a:t>
            </a:r>
          </a:p>
          <a:p>
            <a:pPr lvl="1"/>
            <a:r>
              <a:rPr lang="en-US" dirty="0"/>
              <a:t>Number 2: 10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After swapping:</a:t>
            </a:r>
          </a:p>
          <a:p>
            <a:pPr lvl="1"/>
            <a:r>
              <a:rPr lang="en-US" dirty="0"/>
              <a:t>Number 1: 10</a:t>
            </a:r>
          </a:p>
          <a:p>
            <a:pPr lvl="1"/>
            <a:r>
              <a:rPr lang="en-US" dirty="0"/>
              <a:t>Number 2: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52D98-A965-E787-2350-14D32C73C45A}"/>
              </a:ext>
            </a:extLst>
          </p:cNvPr>
          <p:cNvSpPr txBox="1"/>
          <p:nvPr/>
        </p:nvSpPr>
        <p:spPr>
          <a:xfrm>
            <a:off x="5591944" y="2215898"/>
            <a:ext cx="6191250" cy="34778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Logic: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Declare two variables num1 and num2 to store the input numbers.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Read the two numbers from the user.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Print the numbers before swapping.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Swap the numbers using addition and subtraction:</a:t>
            </a:r>
          </a:p>
          <a:p>
            <a:pPr lvl="1"/>
            <a:r>
              <a:rPr lang="en-US" sz="2000" b="1" dirty="0"/>
              <a:t>num1 = num1 + num2</a:t>
            </a:r>
          </a:p>
          <a:p>
            <a:pPr lvl="1"/>
            <a:r>
              <a:rPr lang="en-US" sz="2000" b="1" dirty="0"/>
              <a:t>num2 = num1 - num2</a:t>
            </a:r>
          </a:p>
          <a:p>
            <a:pPr lvl="1"/>
            <a:r>
              <a:rPr lang="en-US" sz="2000" b="1" dirty="0"/>
              <a:t>num1 = num1 - num2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Print the numbers after swapping.</a:t>
            </a:r>
          </a:p>
        </p:txBody>
      </p:sp>
    </p:spTree>
    <p:extLst>
      <p:ext uri="{BB962C8B-B14F-4D97-AF65-F5344CB8AC3E}">
        <p14:creationId xmlns:p14="http://schemas.microsoft.com/office/powerpoint/2010/main" val="3703783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AB4FE1-4CCB-FB50-AA55-C58FB28C5770}"/>
              </a:ext>
            </a:extLst>
          </p:cNvPr>
          <p:cNvSpPr txBox="1"/>
          <p:nvPr/>
        </p:nvSpPr>
        <p:spPr>
          <a:xfrm>
            <a:off x="27384" y="-23068"/>
            <a:ext cx="6096000" cy="5078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//swap two numbers without third variable</a:t>
            </a:r>
            <a:endParaRPr lang="en-US" b="1" dirty="0"/>
          </a:p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two numbers:"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"\</a:t>
            </a:r>
            <a:r>
              <a:rPr lang="en-US" dirty="0" err="1"/>
              <a:t>nBefore</a:t>
            </a:r>
            <a:r>
              <a:rPr lang="en-US" dirty="0"/>
              <a:t> swapping:"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 &lt;&lt; num1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 &lt;&lt; num2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00A97-4F07-13DF-82DC-EAAB0537F587}"/>
              </a:ext>
            </a:extLst>
          </p:cNvPr>
          <p:cNvSpPr txBox="1"/>
          <p:nvPr/>
        </p:nvSpPr>
        <p:spPr>
          <a:xfrm>
            <a:off x="6123384" y="3140968"/>
            <a:ext cx="6096000" cy="31393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// Swapping using addition and subtraction</a:t>
            </a:r>
          </a:p>
          <a:p>
            <a:r>
              <a:rPr lang="en-US" b="1" dirty="0"/>
              <a:t>    num1 = num1 + num2;</a:t>
            </a:r>
          </a:p>
          <a:p>
            <a:r>
              <a:rPr lang="en-US" b="1" dirty="0"/>
              <a:t>    num2 = num1 - num2;</a:t>
            </a:r>
          </a:p>
          <a:p>
            <a:r>
              <a:rPr lang="en-US" b="1" dirty="0"/>
              <a:t>    num1 = num1 -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"\</a:t>
            </a:r>
            <a:r>
              <a:rPr lang="en-US" dirty="0" err="1"/>
              <a:t>nAfter</a:t>
            </a:r>
            <a:r>
              <a:rPr lang="en-US" dirty="0"/>
              <a:t> swapping:"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1: " &lt;&lt; num1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"Number 2: " &lt;&lt; num2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8060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624"/>
            <a:ext cx="11767930" cy="776875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      </a:t>
            </a:r>
            <a:br>
              <a:rPr lang="en-US" sz="2800" dirty="0"/>
            </a:br>
            <a:r>
              <a:rPr lang="en-US" sz="2800" dirty="0"/>
              <a:t>   </a:t>
            </a:r>
            <a:r>
              <a:rPr lang="en-US" sz="2800" b="1" dirty="0">
                <a:solidFill>
                  <a:srgbClr val="FF0000"/>
                </a:solidFill>
              </a:rPr>
              <a:t>What will be the output of following program ?</a:t>
            </a:r>
            <a:br>
              <a:rPr lang="en-US" sz="2800" dirty="0"/>
            </a:b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24070" y="692696"/>
            <a:ext cx="8375373" cy="34163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3, b = 2;</a:t>
            </a:r>
          </a:p>
          <a:p>
            <a:r>
              <a:rPr lang="en-US" sz="2400" dirty="0"/>
              <a:t>    a = a == b == 0;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a &lt;&lt; "," &lt;&lt; b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D57824-3097-AFF6-74EB-C5C949320DE6}"/>
              </a:ext>
            </a:extLst>
          </p:cNvPr>
          <p:cNvSpPr txBox="1"/>
          <p:nvPr/>
        </p:nvSpPr>
        <p:spPr>
          <a:xfrm>
            <a:off x="839416" y="429309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What will be the output of this program?</a:t>
            </a:r>
          </a:p>
          <a:p>
            <a:endParaRPr lang="en-US" sz="2400" b="1" dirty="0"/>
          </a:p>
          <a:p>
            <a:r>
              <a:rPr lang="en-US" sz="2400" b="1" dirty="0"/>
              <a:t>a) 1,2</a:t>
            </a:r>
          </a:p>
          <a:p>
            <a:r>
              <a:rPr lang="en-US" sz="2400" b="1" dirty="0"/>
              <a:t>b) 0,2</a:t>
            </a:r>
          </a:p>
          <a:p>
            <a:r>
              <a:rPr lang="en-US" sz="2400" b="1" dirty="0"/>
              <a:t>c) 1,0</a:t>
            </a:r>
          </a:p>
          <a:p>
            <a:r>
              <a:rPr lang="en-US" sz="2400" b="1" dirty="0"/>
              <a:t>d) 0,0</a:t>
            </a:r>
          </a:p>
        </p:txBody>
      </p:sp>
    </p:spTree>
    <p:extLst>
      <p:ext uri="{BB962C8B-B14F-4D97-AF65-F5344CB8AC3E}">
        <p14:creationId xmlns:p14="http://schemas.microsoft.com/office/powerpoint/2010/main" val="1374121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778"/>
            <a:ext cx="11767930" cy="776875"/>
          </a:xfrm>
        </p:spPr>
        <p:txBody>
          <a:bodyPr>
            <a:no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      </a:t>
            </a:r>
            <a:br>
              <a:rPr lang="en-US" sz="2800" b="1" dirty="0">
                <a:solidFill>
                  <a:srgbClr val="FF0000"/>
                </a:solidFill>
              </a:rPr>
            </a:br>
            <a:r>
              <a:rPr lang="en-US" sz="2800" b="1" dirty="0">
                <a:solidFill>
                  <a:srgbClr val="FF0000"/>
                </a:solidFill>
              </a:rPr>
              <a:t>   What will be the output of following program ?</a:t>
            </a:r>
            <a:br>
              <a:rPr lang="en-US" sz="2800" b="1" dirty="0">
                <a:solidFill>
                  <a:srgbClr val="FF0000"/>
                </a:solidFill>
              </a:rPr>
            </a:b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24070" y="580257"/>
            <a:ext cx="7938052" cy="286232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endParaRPr lang="en-US" sz="2000" dirty="0"/>
          </a:p>
          <a:p>
            <a:r>
              <a:rPr lang="en-US" sz="2000" dirty="0"/>
              <a:t>int main() {</a:t>
            </a:r>
          </a:p>
          <a:p>
            <a:r>
              <a:rPr lang="en-US" sz="2000" dirty="0"/>
              <a:t>    int a = 3, b = 2;</a:t>
            </a:r>
          </a:p>
          <a:p>
            <a:r>
              <a:rPr lang="en-US" sz="2000" dirty="0"/>
              <a:t>    a = a == b == 0;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a &lt;&lt; "," &lt;&lt; b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D402AF-E656-9153-D8FC-4D18BD9E6548}"/>
              </a:ext>
            </a:extLst>
          </p:cNvPr>
          <p:cNvSpPr txBox="1"/>
          <p:nvPr/>
        </p:nvSpPr>
        <p:spPr>
          <a:xfrm>
            <a:off x="424070" y="3461901"/>
            <a:ext cx="101776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Correct Answer </a:t>
            </a:r>
            <a:b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1,2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1" dirty="0"/>
              <a:t> a=a</a:t>
            </a:r>
            <a:r>
              <a:rPr lang="en-US" b="1" dirty="0">
                <a:highlight>
                  <a:srgbClr val="FFFF00"/>
                </a:highlight>
              </a:rPr>
              <a:t>==</a:t>
            </a:r>
            <a:r>
              <a:rPr lang="en-US" b="1" dirty="0"/>
              <a:t>b</a:t>
            </a:r>
            <a:r>
              <a:rPr lang="en-US" b="1" dirty="0">
                <a:highlight>
                  <a:srgbClr val="FFFF00"/>
                </a:highlight>
              </a:rPr>
              <a:t>==</a:t>
            </a:r>
            <a:r>
              <a:rPr lang="en-US" b="1" dirty="0"/>
              <a:t>0;</a:t>
            </a:r>
            <a:endParaRPr lang="en-US" b="1" dirty="0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Since the associability is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left to right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for </a:t>
            </a:r>
            <a:r>
              <a:rPr lang="en-US" b="1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operator, thus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(a==b)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is evaluated first which results in </a:t>
            </a:r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0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as </a:t>
            </a:r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 =3 &amp; b=2</a:t>
            </a:r>
          </a:p>
          <a:p>
            <a:pPr algn="l"/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a=</a:t>
            </a:r>
            <a:r>
              <a:rPr lang="en-US" dirty="0">
                <a:solidFill>
                  <a:srgbClr val="DC143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3==2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==0</a:t>
            </a:r>
          </a:p>
          <a:p>
            <a:pPr algn="l"/>
            <a:r>
              <a:rPr lang="en-US" b="0" i="0" dirty="0"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a=</a:t>
            </a:r>
            <a:r>
              <a:rPr lang="en-US" b="0" i="0" dirty="0">
                <a:solidFill>
                  <a:srgbClr val="DC143C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0==0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a=1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Now 0==0 which assigns 1 to a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Thus finally a=1 &amp; b=2</a:t>
            </a:r>
          </a:p>
        </p:txBody>
      </p:sp>
    </p:spTree>
    <p:extLst>
      <p:ext uri="{BB962C8B-B14F-4D97-AF65-F5344CB8AC3E}">
        <p14:creationId xmlns:p14="http://schemas.microsoft.com/office/powerpoint/2010/main" val="2021556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94759" y="57526"/>
            <a:ext cx="12097241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375" b="1" dirty="0">
                <a:latin typeface="Nunito Sans" panose="00000500000000000000" pitchFamily="2" charset="0"/>
              </a:rPr>
              <a:t>Variables in C++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759" y="669232"/>
            <a:ext cx="8464125" cy="2604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00" dirty="0"/>
              <a:t>A Variable is a </a:t>
            </a:r>
            <a:r>
              <a:rPr lang="en-US" sz="2100" b="1" dirty="0"/>
              <a:t>name</a:t>
            </a:r>
            <a:r>
              <a:rPr lang="en-US" sz="2100" dirty="0"/>
              <a:t> given to the </a:t>
            </a:r>
            <a:r>
              <a:rPr lang="en-US" sz="2100" b="1" dirty="0">
                <a:solidFill>
                  <a:srgbClr val="FF0000"/>
                </a:solidFill>
              </a:rPr>
              <a:t>memory location</a:t>
            </a:r>
            <a:r>
              <a:rPr lang="en-US" sz="2100" dirty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33" dirty="0"/>
              <a:t>It is used to store 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133" dirty="0"/>
              <a:t>Its value can be changed, and it can be reused many times</a:t>
            </a:r>
            <a:r>
              <a:rPr lang="en-US" sz="2400" dirty="0"/>
              <a:t>.</a:t>
            </a:r>
            <a:endParaRPr lang="en-US" sz="2133" dirty="0"/>
          </a:p>
          <a:p>
            <a:pPr>
              <a:lnSpc>
                <a:spcPct val="150000"/>
              </a:lnSpc>
            </a:pPr>
            <a:endParaRPr lang="en-US" sz="2100" dirty="0"/>
          </a:p>
          <a:p>
            <a:pPr>
              <a:lnSpc>
                <a:spcPct val="150000"/>
              </a:lnSpc>
            </a:pPr>
            <a:r>
              <a:rPr lang="en-IN" sz="2400" dirty="0"/>
              <a:t> </a:t>
            </a:r>
            <a:endParaRPr lang="en-US" sz="2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4C56B8-B3B5-DF3A-1339-930ADC09F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184" y="669232"/>
            <a:ext cx="4032448" cy="3272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1A41AA-CC3E-E5C1-CC4D-886364FB0251}"/>
              </a:ext>
            </a:extLst>
          </p:cNvPr>
          <p:cNvSpPr txBox="1"/>
          <p:nvPr/>
        </p:nvSpPr>
        <p:spPr>
          <a:xfrm>
            <a:off x="524298" y="3009032"/>
            <a:ext cx="8194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>
                <a:latin typeface="Nunito Sans Light" pitchFamily="2" charset="0"/>
              </a:rPr>
              <a:t>int</a:t>
            </a:r>
            <a:r>
              <a:rPr lang="en-US" sz="2100" dirty="0">
                <a:latin typeface="Nunito Sans Light" pitchFamily="2" charset="0"/>
              </a:rPr>
              <a:t>  a;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1CE44-E358-B178-C7B2-5B8D0CCE7F5C}"/>
              </a:ext>
            </a:extLst>
          </p:cNvPr>
          <p:cNvSpPr/>
          <p:nvPr/>
        </p:nvSpPr>
        <p:spPr>
          <a:xfrm>
            <a:off x="3401988" y="2529747"/>
            <a:ext cx="1143000" cy="7429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5FA05-CB8C-51A5-FDD6-C6D3388FE2F2}"/>
              </a:ext>
            </a:extLst>
          </p:cNvPr>
          <p:cNvSpPr txBox="1"/>
          <p:nvPr/>
        </p:nvSpPr>
        <p:spPr>
          <a:xfrm>
            <a:off x="3473992" y="3359728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1000 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3765CF-4C48-1FBD-9DDD-4218ECEBD8F3}"/>
              </a:ext>
            </a:extLst>
          </p:cNvPr>
          <p:cNvSpPr/>
          <p:nvPr/>
        </p:nvSpPr>
        <p:spPr>
          <a:xfrm>
            <a:off x="3666567" y="2747234"/>
            <a:ext cx="553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9F5CC-D3F2-CE37-531A-30BE9ABB4C8F}"/>
              </a:ext>
            </a:extLst>
          </p:cNvPr>
          <p:cNvSpPr/>
          <p:nvPr/>
        </p:nvSpPr>
        <p:spPr>
          <a:xfrm>
            <a:off x="3770226" y="2014057"/>
            <a:ext cx="3449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a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1C27CD-58B0-4218-B911-90B8AC6616BC}"/>
              </a:ext>
            </a:extLst>
          </p:cNvPr>
          <p:cNvSpPr txBox="1"/>
          <p:nvPr/>
        </p:nvSpPr>
        <p:spPr>
          <a:xfrm>
            <a:off x="191344" y="2492896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Declaration: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E9FEFE-46AA-70D9-88B3-75B4B029187E}"/>
              </a:ext>
            </a:extLst>
          </p:cNvPr>
          <p:cNvSpPr/>
          <p:nvPr/>
        </p:nvSpPr>
        <p:spPr>
          <a:xfrm>
            <a:off x="3401988" y="3820547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4 bytes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5BBC41-D5FE-4C8D-1D3A-2EEF32563D13}"/>
              </a:ext>
            </a:extLst>
          </p:cNvPr>
          <p:cNvSpPr txBox="1"/>
          <p:nvPr/>
        </p:nvSpPr>
        <p:spPr>
          <a:xfrm>
            <a:off x="524298" y="3488323"/>
            <a:ext cx="10759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float  b;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EFBF43-9245-E415-A293-8113A51F3A6A}"/>
              </a:ext>
            </a:extLst>
          </p:cNvPr>
          <p:cNvSpPr txBox="1"/>
          <p:nvPr/>
        </p:nvSpPr>
        <p:spPr>
          <a:xfrm>
            <a:off x="119336" y="4365268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Initialization: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EC2296-B574-738F-4806-4D7D85F4CB20}"/>
              </a:ext>
            </a:extLst>
          </p:cNvPr>
          <p:cNvSpPr/>
          <p:nvPr/>
        </p:nvSpPr>
        <p:spPr>
          <a:xfrm>
            <a:off x="660826" y="4904064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a = 10;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91512F-B229-E9DA-B6DF-46A660728B57}"/>
              </a:ext>
            </a:extLst>
          </p:cNvPr>
          <p:cNvSpPr/>
          <p:nvPr/>
        </p:nvSpPr>
        <p:spPr>
          <a:xfrm>
            <a:off x="3571383" y="4461142"/>
            <a:ext cx="2000251" cy="7429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135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9F1A19-8B2A-2E38-4958-DDF67EF0BB48}"/>
              </a:ext>
            </a:extLst>
          </p:cNvPr>
          <p:cNvSpPr txBox="1"/>
          <p:nvPr/>
        </p:nvSpPr>
        <p:spPr>
          <a:xfrm>
            <a:off x="4157201" y="5318393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2000 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A4B484-7F58-8BA8-4A2A-AA5CFA099B63}"/>
              </a:ext>
            </a:extLst>
          </p:cNvPr>
          <p:cNvSpPr/>
          <p:nvPr/>
        </p:nvSpPr>
        <p:spPr>
          <a:xfrm>
            <a:off x="3742833" y="4632593"/>
            <a:ext cx="1726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10.456000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A302B6-0797-5A25-6C3F-FA2F29D16CF6}"/>
              </a:ext>
            </a:extLst>
          </p:cNvPr>
          <p:cNvSpPr/>
          <p:nvPr/>
        </p:nvSpPr>
        <p:spPr>
          <a:xfrm>
            <a:off x="4428634" y="4022562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Nunito Sans Light" pitchFamily="2" charset="0"/>
              </a:rPr>
              <a:t>b</a:t>
            </a:r>
            <a:endParaRPr lang="en-IN" sz="2400" dirty="0">
              <a:latin typeface="Nunito Sans Light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4E0166-A2A4-68C0-3BB3-FB1BDBD95F3D}"/>
              </a:ext>
            </a:extLst>
          </p:cNvPr>
          <p:cNvSpPr/>
          <p:nvPr/>
        </p:nvSpPr>
        <p:spPr>
          <a:xfrm>
            <a:off x="578394" y="5449801"/>
            <a:ext cx="21145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b = 10.456;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49F692-57BA-3101-357B-1864DE8F04A4}"/>
              </a:ext>
            </a:extLst>
          </p:cNvPr>
          <p:cNvSpPr/>
          <p:nvPr/>
        </p:nvSpPr>
        <p:spPr>
          <a:xfrm>
            <a:off x="3949585" y="5749806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4 bytes</a:t>
            </a:r>
            <a:endParaRPr lang="en-IN" sz="2100" dirty="0">
              <a:latin typeface="Nunito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3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ldLvl="0" animBg="1"/>
      <p:bldP spid="4" grpId="0"/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 bldLvl="0" animBg="1"/>
      <p:bldP spid="16" grpId="0"/>
      <p:bldP spid="17" grpId="0"/>
      <p:bldP spid="18" grpId="0"/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2" y="1885951"/>
            <a:ext cx="30380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‘s’</a:t>
            </a:r>
            <a:r>
              <a:rPr lang="en-US" sz="2100" dirty="0">
                <a:latin typeface="Nunito Sans Light" pitchFamily="2" charset="0"/>
              </a:rPr>
              <a:t>  // alphabets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1413" y="1314451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Variable  Declaration: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4051" y="3893835"/>
            <a:ext cx="41745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Nunito Sans SemiBold" pitchFamily="2" charset="0"/>
              </a:rPr>
              <a:t>char 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38400" y="4408186"/>
            <a:ext cx="13716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1 byte</a:t>
            </a:r>
            <a:endParaRPr lang="en-IN" sz="2100" dirty="0">
              <a:latin typeface="Nunito Sans Light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38400" y="4922537"/>
            <a:ext cx="657225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S,  ?  and 3  -  anything in single quotes  is  stored as an character</a:t>
            </a:r>
            <a:endParaRPr lang="en-IN" sz="2100" dirty="0">
              <a:latin typeface="Nunito Sans Light" pitchFamily="2" charset="0"/>
            </a:endParaRPr>
          </a:p>
          <a:p>
            <a:endParaRPr lang="en-IN" sz="2100" dirty="0">
              <a:latin typeface="Nunito Sans Light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38400" y="2407935"/>
            <a:ext cx="36744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‘?’</a:t>
            </a:r>
            <a:r>
              <a:rPr lang="en-US" sz="2100" dirty="0">
                <a:latin typeface="Nunito Sans Light" pitchFamily="2" charset="0"/>
              </a:rPr>
              <a:t> // special symbols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38400" y="2922286"/>
            <a:ext cx="27671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Nunito Sans Light" pitchFamily="2" charset="0"/>
              </a:rPr>
              <a:t>char  a = </a:t>
            </a:r>
            <a:r>
              <a:rPr lang="en-US" sz="2100" dirty="0">
                <a:solidFill>
                  <a:srgbClr val="FF0000"/>
                </a:solidFill>
                <a:latin typeface="Nunito Sans Light" pitchFamily="2" charset="0"/>
              </a:rPr>
              <a:t>‘3’ </a:t>
            </a:r>
            <a:r>
              <a:rPr lang="en-US" sz="2100" dirty="0">
                <a:latin typeface="Nunito Sans Light" pitchFamily="2" charset="0"/>
              </a:rPr>
              <a:t>// numeric</a:t>
            </a:r>
            <a:endParaRPr lang="en-US" sz="2100" dirty="0">
              <a:solidFill>
                <a:srgbClr val="FF0000"/>
              </a:solidFill>
              <a:latin typeface="Nunito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17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5" grpId="0"/>
      <p:bldP spid="16" grpId="0"/>
      <p:bldP spid="17" grpId="0"/>
      <p:bldP spid="19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2279576" y="1664627"/>
            <a:ext cx="82893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Nunito Sans" panose="00000500000000000000" pitchFamily="2" charset="0"/>
              </a:rPr>
              <a:t>How many are valid variables name..?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650" y="2457451"/>
            <a:ext cx="1657351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NUMBER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_num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93num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num93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first.name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1" y="2400301"/>
            <a:ext cx="211455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err="1">
                <a:latin typeface="Nunito Sans Light" pitchFamily="2" charset="0"/>
              </a:rPr>
              <a:t>first_name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last </a:t>
            </a:r>
            <a:r>
              <a:rPr lang="en-US" dirty="0" err="1">
                <a:latin typeface="Nunito Sans Light" pitchFamily="2" charset="0"/>
              </a:rPr>
              <a:t>nam</a:t>
            </a:r>
            <a:r>
              <a:rPr lang="en-US" dirty="0">
                <a:latin typeface="Nunito Sans Light" pitchFamily="2" charset="0"/>
              </a:rPr>
              <a:t>	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</a:t>
            </a:r>
            <a:r>
              <a:rPr lang="en-US" dirty="0" err="1">
                <a:latin typeface="Nunito Sans Light" pitchFamily="2" charset="0"/>
              </a:rPr>
              <a:t>nUMBER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mid.name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4321	</a:t>
            </a:r>
          </a:p>
        </p:txBody>
      </p:sp>
    </p:spTree>
    <p:extLst>
      <p:ext uri="{BB962C8B-B14F-4D97-AF65-F5344CB8AC3E}">
        <p14:creationId xmlns:p14="http://schemas.microsoft.com/office/powerpoint/2010/main" val="1132146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098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6" name="Rectangle 5"/>
          <p:cNvSpPr/>
          <p:nvPr/>
        </p:nvSpPr>
        <p:spPr>
          <a:xfrm>
            <a:off x="2209800" y="2686051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8" name="Rectangle 7"/>
          <p:cNvSpPr/>
          <p:nvPr/>
        </p:nvSpPr>
        <p:spPr>
          <a:xfrm>
            <a:off x="2209800" y="3143251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9" name="Rectangle 8"/>
          <p:cNvSpPr/>
          <p:nvPr/>
        </p:nvSpPr>
        <p:spPr>
          <a:xfrm>
            <a:off x="2209800" y="4106987"/>
            <a:ext cx="4114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100" b="1" dirty="0"/>
              <a:t>num, Num, NUM</a:t>
            </a:r>
            <a:r>
              <a:rPr lang="en-IN" sz="2100" dirty="0"/>
              <a:t> - all three are different variable names.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10400" y="2143463"/>
            <a:ext cx="4057651" cy="2950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Lower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Upper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Lower and Upper case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US" sz="2100" dirty="0">
              <a:solidFill>
                <a:srgbClr val="000000"/>
              </a:solidFill>
            </a:endParaRPr>
          </a:p>
          <a:p>
            <a:pPr marL="342891" indent="-342891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</a:rPr>
              <a:t>C++  Language is case sensitive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IN" sz="21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32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 uiExpan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241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_num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pic>
        <p:nvPicPr>
          <p:cNvPr id="14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550" y="2089547"/>
            <a:ext cx="514351" cy="482203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2324100" y="2857500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num_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17" name="Rectangle 16"/>
          <p:cNvSpPr/>
          <p:nvPr/>
        </p:nvSpPr>
        <p:spPr>
          <a:xfrm>
            <a:off x="2324101" y="3527168"/>
            <a:ext cx="2628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Num_ber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19" name="Rectangle 18"/>
          <p:cNvSpPr/>
          <p:nvPr/>
        </p:nvSpPr>
        <p:spPr>
          <a:xfrm>
            <a:off x="2324101" y="4171951"/>
            <a:ext cx="302895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Num.ber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0" name="Rectangle 19"/>
          <p:cNvSpPr/>
          <p:nvPr/>
        </p:nvSpPr>
        <p:spPr>
          <a:xfrm>
            <a:off x="2324101" y="4898336"/>
            <a:ext cx="2628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  </a:t>
            </a:r>
            <a:r>
              <a:rPr lang="en-US" sz="2100" b="1" dirty="0" err="1">
                <a:solidFill>
                  <a:srgbClr val="FF0000"/>
                </a:solidFill>
              </a:rPr>
              <a:t>ber</a:t>
            </a:r>
            <a:r>
              <a:rPr lang="en-US" sz="2100" b="1" dirty="0">
                <a:solidFill>
                  <a:srgbClr val="FF0000"/>
                </a:solidFill>
              </a:rPr>
              <a:t>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pic>
        <p:nvPicPr>
          <p:cNvPr id="21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7149" y="4114800"/>
            <a:ext cx="628651" cy="609312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6210300" y="1982729"/>
            <a:ext cx="4343400" cy="2950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Underscore can be placed anywhere 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>
                <a:solidFill>
                  <a:srgbClr val="000000"/>
                </a:solidFill>
              </a:rPr>
              <a:t>Except Underscore no other special characters are allowed </a:t>
            </a:r>
          </a:p>
          <a:p>
            <a:pPr marL="342891" indent="-342891">
              <a:lnSpc>
                <a:spcPct val="150000"/>
              </a:lnSpc>
            </a:pPr>
            <a:r>
              <a:rPr lang="en-US" sz="2100" dirty="0">
                <a:solidFill>
                  <a:srgbClr val="000000"/>
                </a:solidFill>
              </a:rPr>
              <a:t>      (like dot, white space, etc.,)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endParaRPr lang="en-IN" sz="2100" dirty="0">
              <a:solidFill>
                <a:srgbClr val="000000"/>
              </a:solidFill>
            </a:endParaRPr>
          </a:p>
        </p:txBody>
      </p:sp>
      <p:pic>
        <p:nvPicPr>
          <p:cNvPr id="27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8550" y="2775348"/>
            <a:ext cx="514351" cy="482203"/>
          </a:xfrm>
          <a:prstGeom prst="rect">
            <a:avLst/>
          </a:prstGeom>
          <a:noFill/>
        </p:spPr>
      </p:pic>
      <p:pic>
        <p:nvPicPr>
          <p:cNvPr id="28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5750" y="3429000"/>
            <a:ext cx="514351" cy="482203"/>
          </a:xfrm>
          <a:prstGeom prst="rect">
            <a:avLst/>
          </a:prstGeom>
          <a:noFill/>
        </p:spPr>
      </p:pic>
      <p:pic>
        <p:nvPicPr>
          <p:cNvPr id="30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7149" y="4877088"/>
            <a:ext cx="628651" cy="6093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79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19" grpId="0"/>
      <p:bldP spid="20" grpId="0"/>
      <p:bldP spid="22" grpId="0" uiExpand="1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2098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Variable name: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0401" y="1371601"/>
            <a:ext cx="240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Nunito Sans SemiBold" pitchFamily="2" charset="0"/>
              </a:rPr>
              <a:t>Rules:</a:t>
            </a:r>
            <a:endParaRPr lang="en-IN" sz="2400" b="1" dirty="0">
              <a:latin typeface="Nunito Sans SemiBold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24100" y="2193902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9num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3" name="Rectangle 22"/>
          <p:cNvSpPr/>
          <p:nvPr/>
        </p:nvSpPr>
        <p:spPr>
          <a:xfrm>
            <a:off x="2324100" y="2857500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num9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4" name="Rectangle 23"/>
          <p:cNvSpPr/>
          <p:nvPr/>
        </p:nvSpPr>
        <p:spPr>
          <a:xfrm>
            <a:off x="2324100" y="3600451"/>
            <a:ext cx="182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  </a:t>
            </a:r>
            <a:r>
              <a:rPr lang="en-US" sz="2100" b="1" dirty="0">
                <a:solidFill>
                  <a:srgbClr val="FF0000"/>
                </a:solidFill>
              </a:rPr>
              <a:t>Num_7_is 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5" name="Rectangle 24"/>
          <p:cNvSpPr/>
          <p:nvPr/>
        </p:nvSpPr>
        <p:spPr>
          <a:xfrm>
            <a:off x="2381251" y="4351035"/>
            <a:ext cx="1828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int</a:t>
            </a:r>
            <a:r>
              <a:rPr lang="en-US" sz="2100" b="1" dirty="0"/>
              <a:t>  </a:t>
            </a:r>
            <a:r>
              <a:rPr lang="en-US" sz="2100" b="1" dirty="0">
                <a:solidFill>
                  <a:srgbClr val="FF0000"/>
                </a:solidFill>
              </a:rPr>
              <a:t>float</a:t>
            </a:r>
            <a:r>
              <a:rPr lang="en-US" sz="2100" b="1" dirty="0"/>
              <a:t>;</a:t>
            </a:r>
            <a:endParaRPr lang="en-IN" sz="2100" b="1" dirty="0"/>
          </a:p>
        </p:txBody>
      </p:sp>
      <p:sp>
        <p:nvSpPr>
          <p:cNvPr id="26" name="Rectangle 25"/>
          <p:cNvSpPr/>
          <p:nvPr/>
        </p:nvSpPr>
        <p:spPr>
          <a:xfrm>
            <a:off x="6667501" y="2136160"/>
            <a:ext cx="3943351" cy="24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/>
              <a:t>First character should be alphabet or underscore</a:t>
            </a:r>
          </a:p>
          <a:p>
            <a:pPr marL="342891" indent="-342891">
              <a:lnSpc>
                <a:spcPct val="150000"/>
              </a:lnSpc>
              <a:buAutoNum type="arabicPeriod"/>
            </a:pPr>
            <a:r>
              <a:rPr lang="en-US" sz="2100" dirty="0"/>
              <a:t>Digits 0 – 9 are allowed</a:t>
            </a:r>
          </a:p>
          <a:p>
            <a:pPr marL="342891" indent="-342891">
              <a:lnSpc>
                <a:spcPct val="150000"/>
              </a:lnSpc>
              <a:buFontTx/>
              <a:buAutoNum type="arabicPeriod"/>
            </a:pPr>
            <a:r>
              <a:rPr lang="en-IN" sz="2100" dirty="0"/>
              <a:t>Variable name </a:t>
            </a:r>
            <a:r>
              <a:rPr lang="en-US" altLang="en-IN" sz="2100" dirty="0"/>
              <a:t>s</a:t>
            </a:r>
            <a:r>
              <a:rPr lang="en-IN" sz="2100" dirty="0"/>
              <a:t>hould not be a </a:t>
            </a:r>
            <a:r>
              <a:rPr lang="en-US" altLang="en-IN" sz="2100" dirty="0"/>
              <a:t>keyword</a:t>
            </a:r>
          </a:p>
        </p:txBody>
      </p:sp>
      <p:pic>
        <p:nvPicPr>
          <p:cNvPr id="29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4249" y="2133888"/>
            <a:ext cx="628651" cy="609312"/>
          </a:xfrm>
          <a:prstGeom prst="rect">
            <a:avLst/>
          </a:prstGeom>
          <a:noFill/>
        </p:spPr>
      </p:pic>
      <p:pic>
        <p:nvPicPr>
          <p:cNvPr id="31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8550" y="2743200"/>
            <a:ext cx="514351" cy="482203"/>
          </a:xfrm>
          <a:prstGeom prst="rect">
            <a:avLst/>
          </a:prstGeom>
          <a:noFill/>
        </p:spPr>
      </p:pic>
      <p:pic>
        <p:nvPicPr>
          <p:cNvPr id="32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2901" y="3486151"/>
            <a:ext cx="514351" cy="482203"/>
          </a:xfrm>
          <a:prstGeom prst="rect">
            <a:avLst/>
          </a:prstGeom>
          <a:noFill/>
        </p:spPr>
      </p:pic>
      <p:pic>
        <p:nvPicPr>
          <p:cNvPr id="33" name="Picture 2" descr="C:\Users\nivethaa\AppData\Local\Microsoft\Windows\Temporary Internet Files\Content.IE5\CI5ZGQWT\500px-RedX.svg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9949" y="4248439"/>
            <a:ext cx="628651" cy="609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2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5" grpId="0"/>
      <p:bldP spid="26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116632"/>
            <a:ext cx="11953328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POP - Procedural Oriented Programming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2A642-548D-CF4F-855D-67055C80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84" y="1196752"/>
            <a:ext cx="4562712" cy="27910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55204" y="1196752"/>
            <a:ext cx="7236940" cy="2394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 algn="just">
              <a:lnSpc>
                <a:spcPct val="90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What is POP?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In POP, a  program is dividend into </a:t>
            </a:r>
            <a:r>
              <a:rPr lang="en-US" sz="2400" b="1" dirty="0">
                <a:solidFill>
                  <a:srgbClr val="FF0000"/>
                </a:solidFill>
              </a:rPr>
              <a:t>a set of procedures/functions</a:t>
            </a:r>
            <a:r>
              <a:rPr lang="en-US" sz="2400" b="1" dirty="0"/>
              <a:t> </a:t>
            </a:r>
            <a:r>
              <a:rPr lang="en-US" sz="2400" dirty="0"/>
              <a:t>to accomplish a task. 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A </a:t>
            </a:r>
            <a:r>
              <a:rPr lang="en-US" sz="2400" b="1" dirty="0"/>
              <a:t>procedure</a:t>
            </a:r>
            <a:r>
              <a:rPr lang="en-US" sz="2400" dirty="0"/>
              <a:t> is a </a:t>
            </a:r>
            <a:r>
              <a:rPr lang="en-US" sz="2400" b="1" dirty="0">
                <a:solidFill>
                  <a:srgbClr val="FF0000"/>
                </a:solidFill>
              </a:rPr>
              <a:t>collection of instructions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executed in sequential order.</a:t>
            </a:r>
          </a:p>
          <a:p>
            <a:pPr marL="457189" indent="-380990" algn="just">
              <a:lnSpc>
                <a:spcPct val="90000"/>
              </a:lnSpc>
              <a:spcAft>
                <a:spcPts val="800"/>
              </a:spcAft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400" dirty="0"/>
              <a:t>Ex. read(),add(),display()..etc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C8F8-B602-495D-E335-7DAB7B1E2261}"/>
              </a:ext>
            </a:extLst>
          </p:cNvPr>
          <p:cNvSpPr txBox="1"/>
          <p:nvPr/>
        </p:nvSpPr>
        <p:spPr>
          <a:xfrm>
            <a:off x="263352" y="4005064"/>
            <a:ext cx="11928648" cy="2513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dirty="0">
                <a:solidFill>
                  <a:srgbClr val="FF0000"/>
                </a:solidFill>
              </a:rPr>
              <a:t>Top-Down Approach: </a:t>
            </a:r>
            <a:r>
              <a:rPr lang="en-US" sz="2400" dirty="0"/>
              <a:t>Programs are designed using a </a:t>
            </a:r>
            <a:r>
              <a:rPr lang="en-US" sz="2400" b="1" dirty="0"/>
              <a:t>top-down approach</a:t>
            </a:r>
            <a:r>
              <a:rPr lang="en-US" sz="2400" dirty="0"/>
              <a:t>, where you start with the </a:t>
            </a:r>
            <a:r>
              <a:rPr lang="en-US" sz="2400" dirty="0">
                <a:solidFill>
                  <a:srgbClr val="FF0000"/>
                </a:solidFill>
              </a:rPr>
              <a:t>main procedure and then break down the problem into smaller sub-procedures.</a:t>
            </a:r>
          </a:p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i="0" dirty="0">
                <a:effectLst/>
                <a:latin typeface="Söhne"/>
              </a:rPr>
              <a:t>Data Flow: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Data flows between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functions as arguments and return values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. It's passed explicitly between functions</a:t>
            </a:r>
          </a:p>
          <a:p>
            <a:pPr marL="457189" indent="-380990" algn="just">
              <a:spcAft>
                <a:spcPts val="800"/>
              </a:spcAft>
              <a:buBlip>
                <a:blip r:embed="rId3"/>
              </a:buBlip>
            </a:pPr>
            <a:r>
              <a:rPr lang="en-US" sz="2400" b="1" i="0" dirty="0">
                <a:effectLst/>
                <a:latin typeface="Söhne"/>
              </a:rPr>
              <a:t>Scope Limitation: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Söhne"/>
              </a:rPr>
              <a:t>Data visibility and scope are less controlled</a:t>
            </a: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, as data can be accessed from various parts of the program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34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73E930-58B4-4FEC-8303-01C4F888F30D}"/>
              </a:ext>
            </a:extLst>
          </p:cNvPr>
          <p:cNvSpPr txBox="1"/>
          <p:nvPr/>
        </p:nvSpPr>
        <p:spPr>
          <a:xfrm>
            <a:off x="1921413" y="1314451"/>
            <a:ext cx="82893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Nunito Sans" panose="00000500000000000000" pitchFamily="2" charset="0"/>
              </a:rPr>
              <a:t>How many are valid variables name..?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95650" y="2457451"/>
            <a:ext cx="1657351" cy="3347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NUMBER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_num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93num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num93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first.name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1" y="2400301"/>
            <a:ext cx="2114551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err="1">
                <a:latin typeface="Nunito Sans Light" pitchFamily="2" charset="0"/>
              </a:rPr>
              <a:t>first_name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last </a:t>
            </a:r>
            <a:r>
              <a:rPr lang="en-US" dirty="0" err="1">
                <a:latin typeface="Nunito Sans Light" pitchFamily="2" charset="0"/>
              </a:rPr>
              <a:t>nam</a:t>
            </a:r>
            <a:r>
              <a:rPr lang="en-US" dirty="0">
                <a:latin typeface="Nunito Sans Light" pitchFamily="2" charset="0"/>
              </a:rPr>
              <a:t>	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</a:t>
            </a:r>
            <a:r>
              <a:rPr lang="en-US" dirty="0" err="1">
                <a:latin typeface="Nunito Sans Light" pitchFamily="2" charset="0"/>
              </a:rPr>
              <a:t>nUMBER</a:t>
            </a:r>
            <a:endParaRPr lang="en-US" dirty="0">
              <a:latin typeface="Nunito Sans Light" pitchFamily="2" charset="0"/>
            </a:endParaRP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mid.name</a:t>
            </a:r>
          </a:p>
          <a:p>
            <a:pPr marL="342891" indent="-342891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>
                <a:latin typeface="Nunito Sans Light" pitchFamily="2" charset="0"/>
              </a:rPr>
              <a:t> 4321	</a:t>
            </a:r>
          </a:p>
        </p:txBody>
      </p:sp>
      <p:pic>
        <p:nvPicPr>
          <p:cNvPr id="8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1549" y="2571750"/>
            <a:ext cx="400051" cy="375047"/>
          </a:xfrm>
          <a:prstGeom prst="rect">
            <a:avLst/>
          </a:prstGeom>
          <a:noFill/>
        </p:spPr>
      </p:pic>
      <p:pic>
        <p:nvPicPr>
          <p:cNvPr id="13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111105"/>
            <a:ext cx="400051" cy="375047"/>
          </a:xfrm>
          <a:prstGeom prst="rect">
            <a:avLst/>
          </a:prstGeom>
          <a:noFill/>
        </p:spPr>
      </p:pic>
      <p:pic>
        <p:nvPicPr>
          <p:cNvPr id="14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2949" y="4196954"/>
            <a:ext cx="400051" cy="375047"/>
          </a:xfrm>
          <a:prstGeom prst="rect">
            <a:avLst/>
          </a:prstGeom>
          <a:noFill/>
        </p:spPr>
      </p:pic>
      <p:pic>
        <p:nvPicPr>
          <p:cNvPr id="15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53349" y="2514601"/>
            <a:ext cx="400051" cy="375047"/>
          </a:xfrm>
          <a:prstGeom prst="rect">
            <a:avLst/>
          </a:prstGeom>
          <a:noFill/>
        </p:spPr>
      </p:pic>
      <p:pic>
        <p:nvPicPr>
          <p:cNvPr id="16" name="Picture 2" descr="C:\Users\SMART\Documents\Jeeva\Pictures\selec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9049" y="3600450"/>
            <a:ext cx="400051" cy="3750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281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635DAA-35C4-4438-9D75-515C2C193139}"/>
              </a:ext>
            </a:extLst>
          </p:cNvPr>
          <p:cNvSpPr txBox="1"/>
          <p:nvPr/>
        </p:nvSpPr>
        <p:spPr>
          <a:xfrm>
            <a:off x="0" y="9202"/>
            <a:ext cx="12072664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3ACC38-BFE0-4396-8C90-BA70E8E3A4A1}"/>
              </a:ext>
            </a:extLst>
          </p:cNvPr>
          <p:cNvSpPr/>
          <p:nvPr/>
        </p:nvSpPr>
        <p:spPr>
          <a:xfrm>
            <a:off x="1973036" y="707508"/>
            <a:ext cx="596139" cy="43329"/>
          </a:xfrm>
          <a:prstGeom prst="rect">
            <a:avLst/>
          </a:prstGeom>
          <a:solidFill>
            <a:srgbClr val="F05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3FDFC33-0DC8-226E-35FE-69D0B5005D83}"/>
              </a:ext>
            </a:extLst>
          </p:cNvPr>
          <p:cNvSpPr txBox="1">
            <a:spLocks/>
          </p:cNvSpPr>
          <p:nvPr/>
        </p:nvSpPr>
        <p:spPr>
          <a:xfrm>
            <a:off x="184249" y="696400"/>
            <a:ext cx="11888415" cy="1963219"/>
          </a:xfrm>
          <a:prstGeom prst="rect">
            <a:avLst/>
          </a:prstGeom>
        </p:spPr>
        <p:txBody>
          <a:bodyPr vert="horz" lIns="162532" tIns="81265" rIns="162532" bIns="81265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772" indent="-304747" algn="l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67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8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88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5987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1089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61922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12947" indent="-30474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1219170">
              <a:lnSpc>
                <a:spcPct val="100000"/>
              </a:lnSpc>
              <a:spcBef>
                <a:spcPts val="800"/>
              </a:spcBef>
              <a:buClr>
                <a:srgbClr val="89C01C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en-US" sz="2267" dirty="0">
                <a:solidFill>
                  <a:srgbClr val="333333"/>
                </a:solidFill>
                <a:latin typeface="inter-regular"/>
              </a:rPr>
              <a:t>Datatype defines the </a:t>
            </a:r>
            <a:r>
              <a:rPr lang="en-US" sz="2267" b="1" dirty="0">
                <a:solidFill>
                  <a:srgbClr val="333333"/>
                </a:solidFill>
                <a:latin typeface="inter-regular"/>
              </a:rPr>
              <a:t>type of data being used. </a:t>
            </a:r>
          </a:p>
          <a:p>
            <a:pPr algn="just" defTabSz="1219170">
              <a:lnSpc>
                <a:spcPct val="100000"/>
              </a:lnSpc>
              <a:spcBef>
                <a:spcPts val="800"/>
              </a:spcBef>
              <a:buClr>
                <a:srgbClr val="89C01C">
                  <a:lumMod val="75000"/>
                </a:srgbClr>
              </a:buClr>
              <a:buFont typeface="Wingdings" panose="05000000000000000000" pitchFamily="2" charset="2"/>
              <a:buChar char="§"/>
              <a:defRPr/>
            </a:pPr>
            <a:r>
              <a:rPr lang="en-US" sz="2267" dirty="0">
                <a:solidFill>
                  <a:srgbClr val="333333"/>
                </a:solidFill>
                <a:latin typeface="inter-regular"/>
              </a:rPr>
              <a:t>Whenever we define a variable, we have to </a:t>
            </a:r>
            <a:r>
              <a:rPr lang="en-US" sz="2267" dirty="0">
                <a:solidFill>
                  <a:srgbClr val="FF0000"/>
                </a:solidFill>
                <a:latin typeface="inter-regular"/>
              </a:rPr>
              <a:t>specify the type of the dat</a:t>
            </a:r>
            <a:r>
              <a:rPr lang="en-US" sz="2267" dirty="0">
                <a:solidFill>
                  <a:srgbClr val="333333"/>
                </a:solidFill>
                <a:latin typeface="inter-regular"/>
              </a:rPr>
              <a:t>a, so that the compiler knows what type of data to expect.</a:t>
            </a:r>
          </a:p>
        </p:txBody>
      </p:sp>
      <p:pic>
        <p:nvPicPr>
          <p:cNvPr id="1026" name="Picture 2" descr="C++ Variables and Datatypes - Simple Snippets">
            <a:extLst>
              <a:ext uri="{FF2B5EF4-FFF2-40B4-BE49-F238E27FC236}">
                <a16:creationId xmlns:a16="http://schemas.microsoft.com/office/drawing/2014/main" id="{29251DE7-0519-F3CA-27A4-D029BCE5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160572"/>
            <a:ext cx="10153128" cy="430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21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FF525-9D3D-067F-7F92-2471B4C6AAEF}"/>
              </a:ext>
            </a:extLst>
          </p:cNvPr>
          <p:cNvSpPr txBox="1"/>
          <p:nvPr/>
        </p:nvSpPr>
        <p:spPr>
          <a:xfrm>
            <a:off x="335360" y="3216041"/>
            <a:ext cx="7056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dk1"/>
                </a:solidFill>
              </a:rPr>
              <a:t>eg.</a:t>
            </a:r>
            <a:r>
              <a:rPr lang="en-US" b="1" dirty="0">
                <a:solidFill>
                  <a:schemeClr val="dk1"/>
                </a:solidFill>
              </a:rPr>
              <a:t> -&gt; int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5550</a:t>
            </a:r>
            <a:r>
              <a:rPr lang="en-US" b="1" dirty="0">
                <a:solidFill>
                  <a:schemeClr val="dk1"/>
                </a:solidFill>
              </a:rPr>
              <a:t>;    float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b="1" dirty="0">
                <a:solidFill>
                  <a:schemeClr val="dk1"/>
                </a:solidFill>
              </a:rPr>
              <a:t>;     double a =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10.09</a:t>
            </a:r>
            <a:r>
              <a:rPr lang="en-US" b="1" dirty="0">
                <a:solidFill>
                  <a:schemeClr val="dk1"/>
                </a:solidFill>
              </a:rPr>
              <a:t>;   char b = ‘A’; 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The size for different data types depends on the compiler and processor types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EADC1-0A17-D00E-4A20-CB1A12A8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8956"/>
            <a:ext cx="7464152" cy="2346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2E29FE-4E20-760D-F194-CE9751889736}"/>
              </a:ext>
            </a:extLst>
          </p:cNvPr>
          <p:cNvSpPr txBox="1"/>
          <p:nvPr/>
        </p:nvSpPr>
        <p:spPr>
          <a:xfrm>
            <a:off x="0" y="9202"/>
            <a:ext cx="12192000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550434-810F-B60B-F9B8-DAD7A1F3CB9A}"/>
              </a:ext>
            </a:extLst>
          </p:cNvPr>
          <p:cNvGrpSpPr/>
          <p:nvPr/>
        </p:nvGrpSpPr>
        <p:grpSpPr>
          <a:xfrm>
            <a:off x="7737230" y="841320"/>
            <a:ext cx="4247759" cy="2587680"/>
            <a:chOff x="1776276" y="1364802"/>
            <a:chExt cx="3686058" cy="18671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377812-190F-2F39-135A-6EA3BAB6B9EF}"/>
                </a:ext>
              </a:extLst>
            </p:cNvPr>
            <p:cNvSpPr/>
            <p:nvPr/>
          </p:nvSpPr>
          <p:spPr>
            <a:xfrm>
              <a:off x="2651346" y="1364802"/>
              <a:ext cx="1293959" cy="4154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30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Modifiers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CAD58-2720-E2A5-5C8B-E201B85312D3}"/>
                </a:ext>
              </a:extLst>
            </p:cNvPr>
            <p:cNvCxnSpPr/>
            <p:nvPr/>
          </p:nvCxnSpPr>
          <p:spPr>
            <a:xfrm>
              <a:off x="3273266" y="1762352"/>
              <a:ext cx="628650" cy="3536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36DDCA-6C40-2593-721D-B0089E873A10}"/>
                </a:ext>
              </a:extLst>
            </p:cNvPr>
            <p:cNvCxnSpPr/>
            <p:nvPr/>
          </p:nvCxnSpPr>
          <p:spPr>
            <a:xfrm flipH="1">
              <a:off x="2658904" y="1762352"/>
              <a:ext cx="627755" cy="3536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28039-10FC-879B-F95A-D004840B4CA2}"/>
                </a:ext>
              </a:extLst>
            </p:cNvPr>
            <p:cNvSpPr/>
            <p:nvPr/>
          </p:nvSpPr>
          <p:spPr>
            <a:xfrm>
              <a:off x="1776276" y="2115968"/>
              <a:ext cx="1225191" cy="3116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Size modifier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FAC8AE-0925-7E6A-052C-BDE105B8D86A}"/>
                </a:ext>
              </a:extLst>
            </p:cNvPr>
            <p:cNvSpPr/>
            <p:nvPr/>
          </p:nvSpPr>
          <p:spPr>
            <a:xfrm>
              <a:off x="3810621" y="2133470"/>
              <a:ext cx="1250583" cy="3116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100" b="1" dirty="0">
                  <a:solidFill>
                    <a:srgbClr val="000000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Sign modifier</a:t>
              </a:r>
            </a:p>
          </p:txBody>
        </p:sp>
        <p:cxnSp>
          <p:nvCxnSpPr>
            <p:cNvPr id="14" name="Elbow Connector 15">
              <a:extLst>
                <a:ext uri="{FF2B5EF4-FFF2-40B4-BE49-F238E27FC236}">
                  <a16:creationId xmlns:a16="http://schemas.microsoft.com/office/drawing/2014/main" id="{5161A826-0FD9-0F11-65B7-A5F40A160DCB}"/>
                </a:ext>
              </a:extLst>
            </p:cNvPr>
            <p:cNvCxnSpPr/>
            <p:nvPr/>
          </p:nvCxnSpPr>
          <p:spPr>
            <a:xfrm>
              <a:off x="2017395" y="2441365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8">
              <a:extLst>
                <a:ext uri="{FF2B5EF4-FFF2-40B4-BE49-F238E27FC236}">
                  <a16:creationId xmlns:a16="http://schemas.microsoft.com/office/drawing/2014/main" id="{C0362A0A-52D4-3D38-0842-64CA2F37C2F2}"/>
                </a:ext>
              </a:extLst>
            </p:cNvPr>
            <p:cNvCxnSpPr/>
            <p:nvPr/>
          </p:nvCxnSpPr>
          <p:spPr>
            <a:xfrm>
              <a:off x="2017395" y="2758905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 Box 12">
              <a:extLst>
                <a:ext uri="{FF2B5EF4-FFF2-40B4-BE49-F238E27FC236}">
                  <a16:creationId xmlns:a16="http://schemas.microsoft.com/office/drawing/2014/main" id="{59F697BA-B71B-9794-813D-31400DC10346}"/>
                </a:ext>
              </a:extLst>
            </p:cNvPr>
            <p:cNvSpPr txBox="1"/>
            <p:nvPr/>
          </p:nvSpPr>
          <p:spPr>
            <a:xfrm>
              <a:off x="2492097" y="2612815"/>
              <a:ext cx="4763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Long</a:t>
              </a:r>
            </a:p>
          </p:txBody>
        </p:sp>
        <p:sp>
          <p:nvSpPr>
            <p:cNvPr id="17" name="Text Box 13">
              <a:extLst>
                <a:ext uri="{FF2B5EF4-FFF2-40B4-BE49-F238E27FC236}">
                  <a16:creationId xmlns:a16="http://schemas.microsoft.com/office/drawing/2014/main" id="{29EEDD9C-EB91-2A77-32AC-CC5E6CE6F2A9}"/>
                </a:ext>
              </a:extLst>
            </p:cNvPr>
            <p:cNvSpPr txBox="1"/>
            <p:nvPr/>
          </p:nvSpPr>
          <p:spPr>
            <a:xfrm>
              <a:off x="2492098" y="2955001"/>
              <a:ext cx="506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short</a:t>
              </a:r>
            </a:p>
          </p:txBody>
        </p:sp>
        <p:cxnSp>
          <p:nvCxnSpPr>
            <p:cNvPr id="18" name="Elbow Connector 21">
              <a:extLst>
                <a:ext uri="{FF2B5EF4-FFF2-40B4-BE49-F238E27FC236}">
                  <a16:creationId xmlns:a16="http://schemas.microsoft.com/office/drawing/2014/main" id="{746AFABE-5E0B-F9B4-9783-D24261AF454F}"/>
                </a:ext>
              </a:extLst>
            </p:cNvPr>
            <p:cNvCxnSpPr/>
            <p:nvPr/>
          </p:nvCxnSpPr>
          <p:spPr>
            <a:xfrm>
              <a:off x="4189095" y="2427078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Elbow Connector 22">
              <a:extLst>
                <a:ext uri="{FF2B5EF4-FFF2-40B4-BE49-F238E27FC236}">
                  <a16:creationId xmlns:a16="http://schemas.microsoft.com/office/drawing/2014/main" id="{476B0151-D38E-5D01-33E5-C885AF415A55}"/>
                </a:ext>
              </a:extLst>
            </p:cNvPr>
            <p:cNvCxnSpPr/>
            <p:nvPr/>
          </p:nvCxnSpPr>
          <p:spPr>
            <a:xfrm>
              <a:off x="4189095" y="2744618"/>
              <a:ext cx="433983" cy="317540"/>
            </a:xfrm>
            <a:prstGeom prst="bentConnector3">
              <a:avLst>
                <a:gd name="adj1" fmla="val -823"/>
              </a:avLst>
            </a:prstGeom>
            <a:ln>
              <a:tailEnd type="arrow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Text Box 7">
              <a:extLst>
                <a:ext uri="{FF2B5EF4-FFF2-40B4-BE49-F238E27FC236}">
                  <a16:creationId xmlns:a16="http://schemas.microsoft.com/office/drawing/2014/main" id="{4EDA8807-471E-CD9E-853A-3E0D502FEB4A}"/>
                </a:ext>
              </a:extLst>
            </p:cNvPr>
            <p:cNvSpPr txBox="1"/>
            <p:nvPr/>
          </p:nvSpPr>
          <p:spPr>
            <a:xfrm>
              <a:off x="4663798" y="2598528"/>
              <a:ext cx="6085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Signed</a:t>
              </a:r>
            </a:p>
          </p:txBody>
        </p:sp>
        <p:sp>
          <p:nvSpPr>
            <p:cNvPr id="21" name="Text Box 14">
              <a:extLst>
                <a:ext uri="{FF2B5EF4-FFF2-40B4-BE49-F238E27FC236}">
                  <a16:creationId xmlns:a16="http://schemas.microsoft.com/office/drawing/2014/main" id="{4ED85A9E-338C-0C76-4CB3-D5FEE7704379}"/>
                </a:ext>
              </a:extLst>
            </p:cNvPr>
            <p:cNvSpPr txBox="1"/>
            <p:nvPr/>
          </p:nvSpPr>
          <p:spPr>
            <a:xfrm>
              <a:off x="4663798" y="2941446"/>
              <a:ext cx="7985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0000"/>
                  </a:solidFill>
                </a:rPr>
                <a:t>Unsigned</a:t>
              </a:r>
            </a:p>
          </p:txBody>
        </p:sp>
      </p:grp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75836CA-D835-4C67-3EFA-6B992B056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393733"/>
              </p:ext>
            </p:extLst>
          </p:nvPr>
        </p:nvGraphicFramePr>
        <p:xfrm>
          <a:off x="7737230" y="3782343"/>
          <a:ext cx="4427642" cy="165949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213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3821">
                  <a:extLst>
                    <a:ext uri="{9D8B030D-6E8A-4147-A177-3AD203B41FA5}">
                      <a16:colId xmlns:a16="http://schemas.microsoft.com/office/drawing/2014/main" val="951163761"/>
                    </a:ext>
                  </a:extLst>
                </a:gridCol>
              </a:tblGrid>
              <a:tr h="4402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signed</a:t>
                      </a:r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unsigned</a:t>
                      </a:r>
                      <a:endParaRPr lang="en-US" sz="2000" dirty="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576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Negative and Positive value represent by signed 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Only Positive value represented by unsigned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3491130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75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Types In C++ Explained With Examples! // Unstop (formerly Dare2Compete)">
            <a:extLst>
              <a:ext uri="{FF2B5EF4-FFF2-40B4-BE49-F238E27FC236}">
                <a16:creationId xmlns:a16="http://schemas.microsoft.com/office/drawing/2014/main" id="{D6E050BA-C56D-61F8-AEAA-D507EA06D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t="7303" r="4937" b="19239"/>
          <a:stretch/>
        </p:blipFill>
        <p:spPr bwMode="auto">
          <a:xfrm>
            <a:off x="911424" y="836712"/>
            <a:ext cx="8280920" cy="5371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8A93CE-067E-451E-005D-BC2995C17401}"/>
              </a:ext>
            </a:extLst>
          </p:cNvPr>
          <p:cNvSpPr txBox="1"/>
          <p:nvPr/>
        </p:nvSpPr>
        <p:spPr>
          <a:xfrm>
            <a:off x="0" y="9202"/>
            <a:ext cx="12192000" cy="611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375" b="1" dirty="0">
                <a:latin typeface="Nunito Sans" panose="00000500000000000000" pitchFamily="2" charset="0"/>
              </a:rPr>
              <a:t>Data Types in C++</a:t>
            </a:r>
          </a:p>
        </p:txBody>
      </p:sp>
    </p:spTree>
    <p:extLst>
      <p:ext uri="{BB962C8B-B14F-4D97-AF65-F5344CB8AC3E}">
        <p14:creationId xmlns:p14="http://schemas.microsoft.com/office/powerpoint/2010/main" val="234037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743FCB-D3D1-27CB-53A2-BF2B99B98FD6}"/>
              </a:ext>
            </a:extLst>
          </p:cNvPr>
          <p:cNvSpPr/>
          <p:nvPr/>
        </p:nvSpPr>
        <p:spPr>
          <a:xfrm>
            <a:off x="0" y="3"/>
            <a:ext cx="12191999" cy="647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162532" tIns="81265" rIns="162532" bIns="81265" rtlCol="0" anchor="b">
            <a:noAutofit/>
          </a:bodyPr>
          <a:lstStyle/>
          <a:p>
            <a:pPr algn="ctr" defTabSz="1625275"/>
            <a:r>
              <a:rPr lang="en-US" sz="3200" b="1" dirty="0">
                <a:solidFill>
                  <a:srgbClr val="000000"/>
                </a:solidFill>
                <a:latin typeface="Constantia"/>
              </a:rPr>
              <a:t> Data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6B6C0-872D-50EC-055A-0C29597BC6D7}"/>
              </a:ext>
            </a:extLst>
          </p:cNvPr>
          <p:cNvSpPr txBox="1"/>
          <p:nvPr/>
        </p:nvSpPr>
        <p:spPr>
          <a:xfrm>
            <a:off x="0" y="764704"/>
            <a:ext cx="61206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 err="1">
                <a:effectLst/>
                <a:latin typeface="Helvetica" panose="020B0604020202020204" pitchFamily="34" charset="0"/>
              </a:rPr>
              <a:t>sizeof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() 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operator in C++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The </a:t>
            </a:r>
            <a:r>
              <a:rPr lang="en-US" b="0" i="0" dirty="0" err="1">
                <a:effectLst/>
                <a:latin typeface="Helvetica" panose="020B0604020202020204" pitchFamily="34" charset="0"/>
              </a:rPr>
              <a:t>sizeof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() is an operator that 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evaluates the size of data type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, constants, variable.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It is a compile-time operator as it returns the size of any variable or a constant at the compilation time.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Helvetica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data_type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); 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 int a=10;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Sizeof</a:t>
            </a:r>
            <a:r>
              <a:rPr lang="en-US" dirty="0"/>
              <a:t>(a);   </a:t>
            </a:r>
            <a:r>
              <a:rPr lang="en-US" dirty="0">
                <a:sym typeface="Wingdings" panose="05000000000000000000" pitchFamily="2" charset="2"/>
              </a:rPr>
              <a:t> 4 bytes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14753-8F91-5245-7CCE-0EF30F550097}"/>
              </a:ext>
            </a:extLst>
          </p:cNvPr>
          <p:cNvSpPr txBox="1"/>
          <p:nvPr/>
        </p:nvSpPr>
        <p:spPr>
          <a:xfrm>
            <a:off x="6120680" y="777794"/>
            <a:ext cx="6124352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&lt;</a:t>
            </a:r>
            <a:r>
              <a:rPr lang="en-US" b="1" dirty="0" err="1"/>
              <a:t>climits</a:t>
            </a:r>
            <a:r>
              <a:rPr lang="en-US" b="1" dirty="0"/>
              <a:t>&gt;(</a:t>
            </a:r>
            <a:r>
              <a:rPr lang="en-US" b="1" dirty="0" err="1"/>
              <a:t>limits.h</a:t>
            </a:r>
            <a:r>
              <a:rPr lang="en-US" b="1" dirty="0"/>
              <a:t>) </a:t>
            </a:r>
            <a:r>
              <a:rPr lang="en-US" dirty="0"/>
              <a:t>defines sizes of integral types.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This header defines constants with the </a:t>
            </a:r>
            <a:r>
              <a:rPr lang="en-US" b="1" dirty="0"/>
              <a:t>limits of fundamental integral types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limits for fundamental floating-point types are defined in &lt;</a:t>
            </a:r>
            <a:r>
              <a:rPr lang="en-US" dirty="0" err="1"/>
              <a:t>cfloat</a:t>
            </a:r>
            <a:r>
              <a:rPr lang="en-US" dirty="0"/>
              <a:t>&gt; (&lt;</a:t>
            </a:r>
            <a:r>
              <a:rPr lang="en-US" dirty="0" err="1"/>
              <a:t>float.h</a:t>
            </a:r>
            <a:r>
              <a:rPr lang="en-US" dirty="0"/>
              <a:t>&gt;). </a:t>
            </a:r>
          </a:p>
        </p:txBody>
      </p:sp>
      <p:pic>
        <p:nvPicPr>
          <p:cNvPr id="3074" name="Picture 2" descr="Working with limits.h in C">
            <a:extLst>
              <a:ext uri="{FF2B5EF4-FFF2-40B4-BE49-F238E27FC236}">
                <a16:creationId xmlns:a16="http://schemas.microsoft.com/office/drawing/2014/main" id="{90C3C1A7-625C-2D72-3464-E9B051A7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398327"/>
            <a:ext cx="5675588" cy="2679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35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1084-5237-00AD-8161-06A5FFA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92696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>
            <a:noAutofit/>
          </a:bodyPr>
          <a:lstStyle/>
          <a:p>
            <a:br>
              <a:rPr lang="en-US" sz="2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</a:br>
            <a:r>
              <a:rPr lang="en-US" sz="2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Q)Write a in C++ program to find the size of fundamental data types.</a:t>
            </a:r>
            <a:br>
              <a:rPr lang="en-US" sz="2800" dirty="0">
                <a:solidFill>
                  <a:srgbClr val="FF000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D83E4-5A77-2BD7-2BF1-2826F4182310}"/>
              </a:ext>
            </a:extLst>
          </p:cNvPr>
          <p:cNvSpPr txBox="1"/>
          <p:nvPr/>
        </p:nvSpPr>
        <p:spPr>
          <a:xfrm>
            <a:off x="551384" y="908720"/>
            <a:ext cx="113052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#include &lt;iostream&gt;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using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</a:t>
            </a:r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namespace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std;  </a:t>
            </a:r>
          </a:p>
          <a:p>
            <a:pPr algn="just"/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main()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{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>
                <a:solidFill>
                  <a:srgbClr val="008200"/>
                </a:solidFill>
                <a:effectLst/>
                <a:latin typeface="inter-regular"/>
              </a:rPr>
              <a:t>// Determining the space in bytes occupied by each data type.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integer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int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float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float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double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double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cout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 </a:t>
            </a:r>
            <a:r>
              <a:rPr lang="en-US" sz="2000" b="0" i="0" dirty="0">
                <a:solidFill>
                  <a:srgbClr val="0000FF"/>
                </a:solidFill>
                <a:effectLst/>
                <a:latin typeface="inter-regular"/>
              </a:rPr>
              <a:t>"Size of char data type : "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&lt;&lt;</a:t>
            </a:r>
            <a:r>
              <a:rPr lang="en-US" sz="2000" b="1" i="0" dirty="0" err="1">
                <a:solidFill>
                  <a:srgbClr val="006699"/>
                </a:solidFill>
                <a:effectLst/>
                <a:latin typeface="inter-regular"/>
              </a:rPr>
              <a:t>sizeof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(</a:t>
            </a:r>
            <a:r>
              <a:rPr lang="en-US" sz="2000" b="1" i="0" dirty="0">
                <a:solidFill>
                  <a:srgbClr val="2E8B57"/>
                </a:solidFill>
                <a:effectLst/>
                <a:latin typeface="inter-regular"/>
              </a:rPr>
              <a:t>char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)&lt;&lt; std::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inter-regular"/>
              </a:rPr>
              <a:t>endl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 </a:t>
            </a:r>
            <a:r>
              <a:rPr lang="en-US" sz="2000" b="1" i="0" dirty="0">
                <a:solidFill>
                  <a:srgbClr val="006699"/>
                </a:solidFill>
                <a:effectLst/>
                <a:latin typeface="inter-regular"/>
              </a:rPr>
              <a:t>return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 0;  </a:t>
            </a:r>
          </a:p>
          <a:p>
            <a:pPr algn="just"/>
            <a:r>
              <a:rPr lang="en-US" sz="2000" b="0" i="0" dirty="0">
                <a:solidFill>
                  <a:srgbClr val="000000"/>
                </a:solidFill>
                <a:effectLst/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31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D1084-5237-00AD-8161-06A5FFA3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2068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rgbClr val="FF0000"/>
                </a:solidFill>
                <a:latin typeface="Helvetica" panose="020B0604020202020204" pitchFamily="34" charset="0"/>
              </a:rPr>
              <a:t>Q) Write a in C++ program to check the upper and lower limits of integers.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D83E4-5A77-2BD7-2BF1-2826F4182310}"/>
              </a:ext>
            </a:extLst>
          </p:cNvPr>
          <p:cNvSpPr txBox="1"/>
          <p:nvPr/>
        </p:nvSpPr>
        <p:spPr>
          <a:xfrm>
            <a:off x="167680" y="764704"/>
            <a:ext cx="118566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inter-regular"/>
              </a:rPr>
              <a:t>#include &lt;iostream&gt;</a:t>
            </a:r>
          </a:p>
          <a:p>
            <a:pPr algn="just"/>
            <a:r>
              <a:rPr lang="en-US" sz="2000" b="1" dirty="0">
                <a:solidFill>
                  <a:srgbClr val="C00000"/>
                </a:solidFill>
                <a:latin typeface="inter-regular"/>
              </a:rPr>
              <a:t>#include &lt;</a:t>
            </a:r>
            <a:r>
              <a:rPr lang="en-US" sz="2000" b="1" dirty="0" err="1">
                <a:solidFill>
                  <a:srgbClr val="C00000"/>
                </a:solidFill>
                <a:latin typeface="inter-regular"/>
              </a:rPr>
              <a:t>climits</a:t>
            </a:r>
            <a:r>
              <a:rPr lang="en-US" sz="2000" b="1" dirty="0">
                <a:solidFill>
                  <a:srgbClr val="C00000"/>
                </a:solidFill>
                <a:latin typeface="inter-regular"/>
              </a:rPr>
              <a:t>&gt;   </a:t>
            </a:r>
            <a:r>
              <a:rPr lang="en-US" sz="2000" dirty="0">
                <a:latin typeface="inter-regular"/>
              </a:rPr>
              <a:t>// integer limits in header file</a:t>
            </a:r>
          </a:p>
          <a:p>
            <a:pPr algn="just"/>
            <a:r>
              <a:rPr lang="en-US" sz="2000" dirty="0">
                <a:latin typeface="inter-regular"/>
              </a:rPr>
              <a:t>using namespace std; </a:t>
            </a:r>
          </a:p>
          <a:p>
            <a:pPr algn="just"/>
            <a:r>
              <a:rPr lang="en-US" sz="2000" dirty="0">
                <a:latin typeface="inter-regular"/>
              </a:rPr>
              <a:t>int main() </a:t>
            </a:r>
          </a:p>
          <a:p>
            <a:pPr algn="just"/>
            <a:r>
              <a:rPr lang="en-US" sz="2000" dirty="0">
                <a:latin typeface="inter-regular"/>
              </a:rPr>
              <a:t>{</a:t>
            </a:r>
          </a:p>
          <a:p>
            <a:pPr algn="just"/>
            <a:r>
              <a:rPr lang="en-US" sz="2000" dirty="0">
                <a:latin typeface="inter-regular"/>
              </a:rPr>
              <a:t>    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"\n\n Check the upper and lower limits of integer :\n";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"--------------------------------------------------\n";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maximum limit of int data type :  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INT_MAX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minimum limit of int data type :   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INT_MIN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maximum limit of char data type :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CHAR_MAX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" The minimum limit of char data type :               " &lt;&lt; </a:t>
            </a:r>
            <a:r>
              <a:rPr lang="en-US" sz="2000" dirty="0">
                <a:highlight>
                  <a:srgbClr val="FFFF00"/>
                </a:highlight>
                <a:latin typeface="inter-regular"/>
              </a:rPr>
              <a:t>CHAR_MIN </a:t>
            </a:r>
            <a:r>
              <a:rPr lang="en-US" sz="2000" dirty="0">
                <a:latin typeface="inter-regular"/>
              </a:rPr>
              <a:t>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	</a:t>
            </a:r>
            <a:r>
              <a:rPr lang="en-US" sz="2000" dirty="0" err="1">
                <a:latin typeface="inter-regular"/>
              </a:rPr>
              <a:t>cout</a:t>
            </a:r>
            <a:r>
              <a:rPr lang="en-US" sz="2000" dirty="0">
                <a:latin typeface="inter-regular"/>
              </a:rPr>
              <a:t> &lt;&lt; </a:t>
            </a:r>
            <a:r>
              <a:rPr lang="en-US" sz="2000" dirty="0" err="1">
                <a:latin typeface="inter-regular"/>
              </a:rPr>
              <a:t>endl</a:t>
            </a:r>
            <a:r>
              <a:rPr lang="en-US" sz="2000" dirty="0">
                <a:latin typeface="inter-regular"/>
              </a:rPr>
              <a:t>;</a:t>
            </a:r>
          </a:p>
          <a:p>
            <a:pPr algn="just"/>
            <a:r>
              <a:rPr lang="en-US" sz="2000" dirty="0">
                <a:latin typeface="inter-regular"/>
              </a:rPr>
              <a:t>   return 0;</a:t>
            </a:r>
          </a:p>
          <a:p>
            <a:pPr algn="just"/>
            <a:r>
              <a:rPr lang="en-US" sz="2000" dirty="0">
                <a:latin typeface="inter-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647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dirty="0"/>
              <a:t>Other Data Types in C++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0904140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User-Defined Types: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struct:</a:t>
            </a:r>
            <a:r>
              <a:rPr lang="en-US" sz="2000" dirty="0"/>
              <a:t> Allows you to create a composite data type by grouping variables of different data types under a single name.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class:</a:t>
            </a:r>
            <a:r>
              <a:rPr lang="en-US" sz="2000" dirty="0"/>
              <a:t> Like a struct, but with added member functions and access control.</a:t>
            </a:r>
          </a:p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Derived Data Types: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arrays:</a:t>
            </a:r>
            <a:r>
              <a:rPr lang="en-US" sz="2000" dirty="0"/>
              <a:t> Collection of elements of the same data type.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pointers:</a:t>
            </a:r>
            <a:r>
              <a:rPr lang="en-US" sz="2000" dirty="0"/>
              <a:t> Variables that store memory addresses.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/>
              <a:t>references:</a:t>
            </a:r>
            <a:r>
              <a:rPr lang="en-US" sz="2000" dirty="0"/>
              <a:t> Aliases for other variables.</a:t>
            </a:r>
          </a:p>
          <a:p>
            <a:pPr marL="76199" algn="just">
              <a:spcAft>
                <a:spcPts val="800"/>
              </a:spcAft>
            </a:pPr>
            <a:r>
              <a:rPr lang="en-US" sz="2000" dirty="0">
                <a:solidFill>
                  <a:srgbClr val="FF0000"/>
                </a:solidFill>
              </a:rPr>
              <a:t>Enumerations:</a:t>
            </a:r>
          </a:p>
          <a:p>
            <a:pPr marL="533399" lvl="1" algn="just">
              <a:spcAft>
                <a:spcPts val="800"/>
              </a:spcAft>
            </a:pPr>
            <a:r>
              <a:rPr lang="en-US" sz="2000" b="1" dirty="0" err="1"/>
              <a:t>enum</a:t>
            </a:r>
            <a:r>
              <a:rPr lang="en-US" sz="2000" b="1" dirty="0"/>
              <a:t>:</a:t>
            </a:r>
            <a:r>
              <a:rPr lang="en-US" sz="2000" dirty="0"/>
              <a:t> Defines a set of named integer constants.</a:t>
            </a:r>
          </a:p>
        </p:txBody>
      </p:sp>
    </p:spTree>
    <p:extLst>
      <p:ext uri="{BB962C8B-B14F-4D97-AF65-F5344CB8AC3E}">
        <p14:creationId xmlns:p14="http://schemas.microsoft.com/office/powerpoint/2010/main" val="742263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A35FFA6-F2CD-5AC3-3552-23C49A7A85B0}"/>
              </a:ext>
            </a:extLst>
          </p:cNvPr>
          <p:cNvSpPr txBox="1"/>
          <p:nvPr/>
        </p:nvSpPr>
        <p:spPr>
          <a:xfrm>
            <a:off x="0" y="0"/>
            <a:ext cx="12192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374151"/>
                </a:solidFill>
                <a:effectLst/>
                <a:latin typeface="Söhne"/>
              </a:rPr>
              <a:t>Question: Integer Operations</a:t>
            </a:r>
            <a:endParaRPr lang="en-US" sz="2800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/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Write a program that takes two integer inputs and performs the following operations: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Addition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Subtraction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Multiplication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C00000"/>
                </a:solidFill>
                <a:effectLst/>
                <a:latin typeface="Söhne"/>
              </a:rPr>
              <a:t>Division (consider integer division and also handle division by zero</a:t>
            </a:r>
            <a:r>
              <a:rPr lang="en-US" sz="2800" b="0" i="0" dirty="0">
                <a:solidFill>
                  <a:srgbClr val="C00000"/>
                </a:solidFill>
                <a:effectLst/>
                <a:latin typeface="Söhne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512E8C-0B69-C56C-5F0A-FA42578EFB9D}"/>
              </a:ext>
            </a:extLst>
          </p:cNvPr>
          <p:cNvSpPr txBox="1"/>
          <p:nvPr/>
        </p:nvSpPr>
        <p:spPr>
          <a:xfrm>
            <a:off x="479376" y="2938129"/>
            <a:ext cx="374441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Input:</a:t>
            </a: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Enter first integer: 10</a:t>
            </a:r>
          </a:p>
          <a:p>
            <a:pPr algn="l"/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Enter second integer: 5</a:t>
            </a:r>
          </a:p>
          <a:p>
            <a:pPr algn="l"/>
            <a:endParaRPr lang="en-US" sz="2000" b="1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Output: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Addition: 15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Subtraction: 5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Multiplication: 50</a:t>
            </a:r>
          </a:p>
          <a:p>
            <a:pPr algn="l"/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Division: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74CD4-7A98-EDB3-BDEE-B352C80AE887}"/>
              </a:ext>
            </a:extLst>
          </p:cNvPr>
          <p:cNvSpPr txBox="1"/>
          <p:nvPr/>
        </p:nvSpPr>
        <p:spPr>
          <a:xfrm>
            <a:off x="6240016" y="2949238"/>
            <a:ext cx="525658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374151"/>
                </a:solidFill>
                <a:effectLst/>
                <a:latin typeface="Söhne"/>
              </a:rPr>
              <a:t>Logic:</a:t>
            </a:r>
            <a:endParaRPr lang="en-US" sz="2400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Read two integers from the user.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Perform addition, subtraction, multiplication, and division operations.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374151"/>
                </a:solidFill>
                <a:effectLst/>
                <a:latin typeface="Söhne"/>
              </a:rPr>
              <a:t>Print the results.</a:t>
            </a:r>
          </a:p>
        </p:txBody>
      </p:sp>
    </p:spTree>
    <p:extLst>
      <p:ext uri="{BB962C8B-B14F-4D97-AF65-F5344CB8AC3E}">
        <p14:creationId xmlns:p14="http://schemas.microsoft.com/office/powerpoint/2010/main" val="3298097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59080C-FE0C-826C-385D-868036951060}"/>
              </a:ext>
            </a:extLst>
          </p:cNvPr>
          <p:cNvSpPr txBox="1"/>
          <p:nvPr/>
        </p:nvSpPr>
        <p:spPr>
          <a:xfrm>
            <a:off x="0" y="44624"/>
            <a:ext cx="5735960" cy="53553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 Program for 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Söhne"/>
              </a:rPr>
              <a:t>Integer Operations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first integer: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second integer: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int </a:t>
            </a:r>
            <a:r>
              <a:rPr lang="en-US" b="1" dirty="0"/>
              <a:t>addition = num1 + num2;</a:t>
            </a:r>
          </a:p>
          <a:p>
            <a:r>
              <a:rPr lang="en-US" dirty="0"/>
              <a:t>    int </a:t>
            </a:r>
            <a:r>
              <a:rPr lang="en-US" b="1" dirty="0"/>
              <a:t>subtraction = num1 - num2;</a:t>
            </a:r>
          </a:p>
          <a:p>
            <a:r>
              <a:rPr lang="en-US" dirty="0"/>
              <a:t>    int </a:t>
            </a:r>
            <a:r>
              <a:rPr lang="en-US" b="1" dirty="0"/>
              <a:t>multiplication = num1 *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"Addition: " &lt;&lt; addition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"Subtraction: " &lt;&lt; subtraction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"Multiplication: " &lt;&lt; multiplication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0067A7-2BC6-FDBE-D6A4-5B8C6973B9F8}"/>
              </a:ext>
            </a:extLst>
          </p:cNvPr>
          <p:cNvSpPr txBox="1"/>
          <p:nvPr/>
        </p:nvSpPr>
        <p:spPr>
          <a:xfrm>
            <a:off x="5807968" y="332656"/>
            <a:ext cx="6097772" cy="3693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if (num2 != 0) </a:t>
            </a:r>
          </a:p>
          <a:p>
            <a:r>
              <a:rPr lang="en-US" dirty="0"/>
              <a:t>     {</a:t>
            </a:r>
          </a:p>
          <a:p>
            <a:r>
              <a:rPr lang="en-US" dirty="0"/>
              <a:t>        </a:t>
            </a:r>
            <a:r>
              <a:rPr lang="en-US" b="1" dirty="0"/>
              <a:t>int division = num1 / num2;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"Division: " &lt;&lt; division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else </a:t>
            </a:r>
          </a:p>
          <a:p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cout</a:t>
            </a:r>
            <a:r>
              <a:rPr lang="en-US" dirty="0"/>
              <a:t> &lt;&lt; "Division by zero is not allowed."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4386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119336" y="116632"/>
            <a:ext cx="11953328" cy="8499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POP - Procedural Oriented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2C8F8-B602-495D-E335-7DAB7B1E2261}"/>
              </a:ext>
            </a:extLst>
          </p:cNvPr>
          <p:cNvSpPr txBox="1"/>
          <p:nvPr/>
        </p:nvSpPr>
        <p:spPr>
          <a:xfrm>
            <a:off x="115395" y="1638412"/>
            <a:ext cx="727674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Emphasis on </a:t>
            </a:r>
            <a:r>
              <a:rPr lang="en-US" sz="2000" b="1" dirty="0">
                <a:solidFill>
                  <a:srgbClr val="FF0000"/>
                </a:solidFill>
              </a:rPr>
              <a:t>more procedures </a:t>
            </a:r>
            <a:r>
              <a:rPr lang="en-US" sz="2000" dirty="0"/>
              <a:t>rather than </a:t>
            </a:r>
            <a:r>
              <a:rPr lang="en-US" sz="2000" b="1" dirty="0"/>
              <a:t>data.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C00000"/>
                </a:solidFill>
              </a:rPr>
              <a:t>Data move publicly;</a:t>
            </a:r>
            <a:r>
              <a:rPr lang="en-US" sz="2000" dirty="0"/>
              <a:t> therefore </a:t>
            </a:r>
            <a:r>
              <a:rPr lang="en-US" sz="2000" dirty="0">
                <a:solidFill>
                  <a:srgbClr val="C00000"/>
                </a:solidFill>
              </a:rPr>
              <a:t>data security cannot be maintained</a:t>
            </a:r>
            <a:r>
              <a:rPr lang="en-US" sz="2000" dirty="0"/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C00000"/>
                </a:solidFill>
              </a:rPr>
              <a:t>Data hiding is not possible </a:t>
            </a:r>
            <a:r>
              <a:rPr lang="en-US" sz="2000" dirty="0"/>
              <a:t>as there are no access specifiers.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dirty="0"/>
              <a:t>Limited code </a:t>
            </a:r>
            <a:r>
              <a:rPr lang="en-US" sz="2000" dirty="0" err="1"/>
              <a:t>reuse:The</a:t>
            </a:r>
            <a:r>
              <a:rPr lang="en-US" sz="2000" dirty="0"/>
              <a:t> </a:t>
            </a:r>
            <a:r>
              <a:rPr lang="en-US" sz="2000" b="1" dirty="0"/>
              <a:t>Procedural code is often </a:t>
            </a:r>
            <a:r>
              <a:rPr lang="en-US" sz="2000" b="1" dirty="0">
                <a:solidFill>
                  <a:srgbClr val="C00000"/>
                </a:solidFill>
              </a:rPr>
              <a:t>not reusable</a:t>
            </a:r>
            <a:r>
              <a:rPr lang="en-US" sz="2000" dirty="0"/>
              <a:t>, recreation is need in another application.</a:t>
            </a:r>
            <a:endParaRPr lang="en-US" sz="2000" b="1" dirty="0"/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dirty="0"/>
              <a:t>Difficult to relate with </a:t>
            </a:r>
            <a:r>
              <a:rPr lang="en-US" sz="2000" b="1" dirty="0">
                <a:solidFill>
                  <a:srgbClr val="FF0000"/>
                </a:solidFill>
              </a:rPr>
              <a:t>real-world objects</a:t>
            </a: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i="0" dirty="0">
                <a:effectLst/>
                <a:latin typeface="Söhne"/>
              </a:rPr>
              <a:t>Scalability: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As programs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become more complex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, it's difficult to manage the increasing number of functions and dependencies.</a:t>
            </a:r>
            <a:endParaRPr lang="en-US" sz="2000" b="1" i="0" dirty="0">
              <a:effectLst/>
              <a:latin typeface="Söhne"/>
            </a:endParaRPr>
          </a:p>
          <a:p>
            <a:pPr marL="457189" indent="-380990" algn="just">
              <a:spcAft>
                <a:spcPts val="800"/>
              </a:spcAft>
              <a:buBlip>
                <a:blip r:embed="rId2"/>
              </a:buBlip>
            </a:pPr>
            <a:r>
              <a:rPr lang="en-US" sz="2000" b="1" i="0" dirty="0">
                <a:effectLst/>
                <a:latin typeface="Söhne"/>
              </a:rPr>
              <a:t>Code Maintenance: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As programs grow larger, it becomes </a:t>
            </a:r>
            <a:r>
              <a:rPr lang="en-US" sz="2000" b="1" i="0" dirty="0">
                <a:solidFill>
                  <a:srgbClr val="374151"/>
                </a:solidFill>
                <a:effectLst/>
                <a:latin typeface="Söhne"/>
              </a:rPr>
              <a:t>harder to maintain</a:t>
            </a:r>
            <a:r>
              <a:rPr lang="en-US" sz="2000" b="0" i="0" dirty="0">
                <a:solidFill>
                  <a:srgbClr val="374151"/>
                </a:solidFill>
                <a:effectLst/>
                <a:latin typeface="Söhne"/>
              </a:rPr>
              <a:t> due to the lack of modular structure. Changes in one part of the program can affect other parts.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D2A5D-03DB-0901-AEEC-05D1C8627628}"/>
              </a:ext>
            </a:extLst>
          </p:cNvPr>
          <p:cNvSpPr txBox="1"/>
          <p:nvPr/>
        </p:nvSpPr>
        <p:spPr>
          <a:xfrm>
            <a:off x="119336" y="1156274"/>
            <a:ext cx="610235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8" algn="just">
              <a:lnSpc>
                <a:spcPct val="90000"/>
              </a:lnSpc>
              <a:spcAft>
                <a:spcPts val="800"/>
              </a:spcAft>
            </a:pPr>
            <a:r>
              <a:rPr lang="en-US" sz="2400" dirty="0">
                <a:solidFill>
                  <a:srgbClr val="FF0000"/>
                </a:solidFill>
              </a:rPr>
              <a:t>Problems with POP:</a:t>
            </a:r>
          </a:p>
        </p:txBody>
      </p:sp>
      <p:pic>
        <p:nvPicPr>
          <p:cNvPr id="1026" name="Picture 2" descr="Procedure Oriented Programming">
            <a:extLst>
              <a:ext uri="{FF2B5EF4-FFF2-40B4-BE49-F238E27FC236}">
                <a16:creationId xmlns:a16="http://schemas.microsoft.com/office/drawing/2014/main" id="{92AC7EC7-D337-5EAD-765D-CE06F1F01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156274"/>
            <a:ext cx="4320480" cy="2601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76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DD4FBA-3306-8375-06D4-209BAE4764B0}"/>
              </a:ext>
            </a:extLst>
          </p:cNvPr>
          <p:cNvSpPr txBox="1"/>
          <p:nvPr/>
        </p:nvSpPr>
        <p:spPr>
          <a:xfrm>
            <a:off x="191344" y="116632"/>
            <a:ext cx="9145016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Q) What is the value of p in the following C++ code snippet?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2000" dirty="0"/>
              <a:t>    #include &lt;iostream&gt;</a:t>
            </a:r>
          </a:p>
          <a:p>
            <a:r>
              <a:rPr lang="en-US" sz="2000" dirty="0"/>
              <a:t>    using namespace std;</a:t>
            </a:r>
          </a:p>
          <a:p>
            <a:r>
              <a:rPr lang="en-US" sz="2000" dirty="0"/>
              <a:t>    int main()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int p;</a:t>
            </a:r>
          </a:p>
          <a:p>
            <a:r>
              <a:rPr lang="en-US" sz="2000" dirty="0"/>
              <a:t>        bool a = true;</a:t>
            </a:r>
          </a:p>
          <a:p>
            <a:r>
              <a:rPr lang="en-US" sz="2000" dirty="0"/>
              <a:t>        bool b = false;</a:t>
            </a:r>
          </a:p>
          <a:p>
            <a:r>
              <a:rPr lang="en-US" sz="2000" dirty="0"/>
              <a:t>        int x = 10;</a:t>
            </a:r>
          </a:p>
          <a:p>
            <a:r>
              <a:rPr lang="en-US" sz="2000" dirty="0"/>
              <a:t>        int y = 5;</a:t>
            </a:r>
          </a:p>
          <a:p>
            <a:r>
              <a:rPr lang="en-US" sz="2000" dirty="0"/>
              <a:t>        p = ((x | y) + (a + b));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cout</a:t>
            </a:r>
            <a:r>
              <a:rPr lang="en-US" sz="2000" dirty="0"/>
              <a:t> &lt;&lt; p;</a:t>
            </a:r>
          </a:p>
          <a:p>
            <a:r>
              <a:rPr lang="en-US" sz="2000" dirty="0"/>
              <a:t>        return 0;</a:t>
            </a:r>
          </a:p>
          <a:p>
            <a:r>
              <a:rPr lang="en-US" sz="2000" dirty="0"/>
              <a:t>    }</a:t>
            </a:r>
          </a:p>
          <a:p>
            <a:endParaRPr lang="en-US" sz="2000" dirty="0"/>
          </a:p>
          <a:p>
            <a:r>
              <a:rPr lang="en-US" sz="2000" dirty="0"/>
              <a:t>a) 12</a:t>
            </a:r>
          </a:p>
          <a:p>
            <a:r>
              <a:rPr lang="en-US" sz="2000" dirty="0"/>
              <a:t>b) 0</a:t>
            </a:r>
          </a:p>
          <a:p>
            <a:r>
              <a:rPr lang="en-US" sz="2000" dirty="0"/>
              <a:t>c) 2</a:t>
            </a:r>
          </a:p>
          <a:p>
            <a:r>
              <a:rPr lang="en-US" sz="2000" dirty="0"/>
              <a:t>d) 1</a:t>
            </a:r>
          </a:p>
        </p:txBody>
      </p:sp>
    </p:spTree>
    <p:extLst>
      <p:ext uri="{BB962C8B-B14F-4D97-AF65-F5344CB8AC3E}">
        <p14:creationId xmlns:p14="http://schemas.microsoft.com/office/powerpoint/2010/main" val="7230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DD4FBA-3306-8375-06D4-209BAE4764B0}"/>
              </a:ext>
            </a:extLst>
          </p:cNvPr>
          <p:cNvSpPr txBox="1"/>
          <p:nvPr/>
        </p:nvSpPr>
        <p:spPr>
          <a:xfrm>
            <a:off x="0" y="0"/>
            <a:ext cx="9336360" cy="6025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Q) What is the value of p in the following C++ code snippet?</a:t>
            </a:r>
          </a:p>
          <a:p>
            <a:endParaRPr lang="en-US" sz="2000" dirty="0"/>
          </a:p>
          <a:p>
            <a:r>
              <a:rPr lang="en-US" sz="2000" dirty="0"/>
              <a:t>    #include &lt;iostream&gt;</a:t>
            </a:r>
          </a:p>
          <a:p>
            <a:r>
              <a:rPr lang="en-US" sz="2000" dirty="0">
                <a:solidFill>
                  <a:srgbClr val="C00000"/>
                </a:solidFill>
              </a:rPr>
              <a:t>    using namespace std;</a:t>
            </a:r>
          </a:p>
          <a:p>
            <a:r>
              <a:rPr lang="en-US" sz="2000" dirty="0"/>
              <a:t>    int main()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    int p;</a:t>
            </a:r>
          </a:p>
          <a:p>
            <a:r>
              <a:rPr lang="en-US" sz="2000" dirty="0"/>
              <a:t>        bool a = true;</a:t>
            </a:r>
          </a:p>
          <a:p>
            <a:r>
              <a:rPr lang="en-US" sz="2000" dirty="0"/>
              <a:t>        bool b = false;</a:t>
            </a:r>
          </a:p>
          <a:p>
            <a:r>
              <a:rPr lang="en-US" sz="2000" dirty="0"/>
              <a:t>        int x = 10;</a:t>
            </a:r>
          </a:p>
          <a:p>
            <a:r>
              <a:rPr lang="en-US" sz="2000" dirty="0"/>
              <a:t>        int y = 5;</a:t>
            </a:r>
          </a:p>
          <a:p>
            <a:r>
              <a:rPr lang="en-US" sz="2000" dirty="0"/>
              <a:t>        p = ((x | y) + (a + b));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cout</a:t>
            </a:r>
            <a:r>
              <a:rPr lang="en-US" sz="2000" dirty="0"/>
              <a:t> &lt;&lt; p;</a:t>
            </a:r>
          </a:p>
          <a:p>
            <a:r>
              <a:rPr lang="en-US" sz="2000" dirty="0"/>
              <a:t>        return 0;</a:t>
            </a:r>
          </a:p>
          <a:p>
            <a:r>
              <a:rPr lang="en-US" sz="2000" dirty="0"/>
              <a:t>    }</a:t>
            </a:r>
          </a:p>
          <a:p>
            <a:pPr lvl="1"/>
            <a:r>
              <a:rPr lang="en-US" sz="2000" dirty="0"/>
              <a:t>a) 12</a:t>
            </a:r>
          </a:p>
          <a:p>
            <a:pPr lvl="1"/>
            <a:r>
              <a:rPr lang="en-US" sz="2000" dirty="0"/>
              <a:t>b) 0</a:t>
            </a:r>
          </a:p>
          <a:p>
            <a:pPr lvl="1"/>
            <a:r>
              <a:rPr lang="en-US" sz="2000" dirty="0"/>
              <a:t>c) 2</a:t>
            </a:r>
          </a:p>
          <a:p>
            <a:pPr lvl="1"/>
            <a:r>
              <a:rPr lang="en-US" sz="2000" b="1" dirty="0"/>
              <a:t>d) 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F3CE65-CB05-CC94-7685-8E3D9B48D017}"/>
              </a:ext>
            </a:extLst>
          </p:cNvPr>
          <p:cNvSpPr txBox="1"/>
          <p:nvPr/>
        </p:nvSpPr>
        <p:spPr>
          <a:xfrm>
            <a:off x="4079776" y="1182231"/>
            <a:ext cx="76328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Answer: d</a:t>
            </a:r>
            <a:br>
              <a:rPr lang="en-US" sz="2000" dirty="0"/>
            </a:br>
            <a:r>
              <a:rPr lang="en-US" sz="2000" b="0" i="0" dirty="0">
                <a:effectLst/>
                <a:latin typeface="Open Sans" panose="020B0606030504020204" pitchFamily="34" charset="0"/>
              </a:rPr>
              <a:t>Explanation: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Open Sans" panose="020B0606030504020204" pitchFamily="34" charset="0"/>
              </a:rPr>
              <a:t>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|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means bitwise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OR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 operation so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x | y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(0101 | 1010) will be evaluated to 1111 which is integer 15 and as a is true and b is false so </a:t>
            </a:r>
            <a:r>
              <a:rPr lang="en-US" sz="2000" b="1" i="0" dirty="0" err="1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a+b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(1 + 0) = 1. </a:t>
            </a:r>
          </a:p>
          <a:p>
            <a:endParaRPr lang="en-US" sz="2000" b="0" i="0" dirty="0"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Open Sans" panose="020B0606030504020204" pitchFamily="34" charset="0"/>
              </a:rPr>
              <a:t>So final value of expression in line </a:t>
            </a:r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#10 </a:t>
            </a:r>
            <a:r>
              <a:rPr lang="en-US" sz="2000" b="0" i="0" dirty="0">
                <a:effectLst/>
                <a:latin typeface="Open Sans" panose="020B0606030504020204" pitchFamily="34" charset="0"/>
              </a:rPr>
              <a:t>will be </a:t>
            </a:r>
            <a:r>
              <a:rPr lang="en-US" sz="2000" b="0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15 + 1 = 16.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767930" cy="620688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Predict the output of following program.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79376" y="620689"/>
            <a:ext cx="5256584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10;</a:t>
            </a:r>
          </a:p>
          <a:p>
            <a:r>
              <a:rPr lang="en-US" sz="2400" dirty="0"/>
              <a:t>    int b = 2;</a:t>
            </a:r>
          </a:p>
          <a:p>
            <a:r>
              <a:rPr lang="en-US" sz="2400" dirty="0"/>
              <a:t>    int c;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c = (a &amp; b);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"c = " &lt;&lt; c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0510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AD4E8-BD6E-507A-B071-2F59146E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67930" cy="77687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Predict the output of following program.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F03A38-55AB-693E-227D-4891E7DE90E6}"/>
              </a:ext>
            </a:extLst>
          </p:cNvPr>
          <p:cNvSpPr txBox="1"/>
          <p:nvPr/>
        </p:nvSpPr>
        <p:spPr>
          <a:xfrm>
            <a:off x="490328" y="931477"/>
            <a:ext cx="4669567" cy="489364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#include &lt;iostream&gt;</a:t>
            </a:r>
          </a:p>
          <a:p>
            <a:r>
              <a:rPr lang="en-US" sz="2400" dirty="0"/>
              <a:t>using namespace std;</a:t>
            </a:r>
          </a:p>
          <a:p>
            <a:endParaRPr lang="en-US" sz="2400" dirty="0"/>
          </a:p>
          <a:p>
            <a:r>
              <a:rPr lang="en-US" sz="2400" dirty="0"/>
              <a:t>int main() {</a:t>
            </a:r>
          </a:p>
          <a:p>
            <a:r>
              <a:rPr lang="en-US" sz="2400" dirty="0"/>
              <a:t>    int a = 10;</a:t>
            </a:r>
          </a:p>
          <a:p>
            <a:r>
              <a:rPr lang="en-US" sz="2400" dirty="0"/>
              <a:t>    int b = 2;</a:t>
            </a:r>
          </a:p>
          <a:p>
            <a:r>
              <a:rPr lang="en-US" sz="2400" dirty="0"/>
              <a:t>    int c;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c = (a &amp; b);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cout</a:t>
            </a:r>
            <a:r>
              <a:rPr lang="en-US" sz="2400" dirty="0"/>
              <a:t> &lt;&lt; "c = " &lt;&lt; c &lt;&lt; </a:t>
            </a:r>
            <a:r>
              <a:rPr lang="en-US" sz="2400" dirty="0" err="1"/>
              <a:t>endl</a:t>
            </a:r>
            <a:r>
              <a:rPr lang="en-US" sz="2400" dirty="0"/>
              <a:t>;</a:t>
            </a:r>
          </a:p>
          <a:p>
            <a:r>
              <a:rPr lang="en-US" sz="2400" dirty="0"/>
              <a:t>    </a:t>
            </a:r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BB06-1C2B-4A0D-50D8-784B3499C576}"/>
              </a:ext>
            </a:extLst>
          </p:cNvPr>
          <p:cNvSpPr txBox="1"/>
          <p:nvPr/>
        </p:nvSpPr>
        <p:spPr>
          <a:xfrm>
            <a:off x="5883964" y="1268760"/>
            <a:ext cx="6188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Correct answer: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c= 2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Bitwise AND (&amp;), It does AND on every bits of two numbers. The result of AND is 1 only if both bits are 1.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a=10 //0000 1010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b=2   //0000 0010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Doing bitwise AND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              0000  0010  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sym typeface="Wingdings" panose="05000000000000000000" pitchFamily="2" charset="2"/>
              </a:rPr>
              <a:t>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2037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607960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Instructions that are processed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by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preprocessor before the actual compilation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of the source code.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include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exclude code, define macros, and perform other preprocessing tasks.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identified by starting with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#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symbol.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Include Directive (#include):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FF"/>
                </a:solidFill>
              </a:rPr>
              <a:t>#include &lt;iostream&gt;  </a:t>
            </a:r>
            <a:r>
              <a:rPr lang="en-US" sz="2000" dirty="0"/>
              <a:t>// Includes the contents of the iostream header file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You can include both system header files using angle brackets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öhne Mono"/>
              </a:rPr>
              <a:t>&lt; &gt;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 and user-defined header files using double quotes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highlight>
                  <a:srgbClr val="FFFF00"/>
                </a:highlight>
                <a:latin typeface="Söhne Mono"/>
              </a:rPr>
              <a:t>"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C++ Preprocessor Directives » CodingUnit Programming Tutorials">
            <a:extLst>
              <a:ext uri="{FF2B5EF4-FFF2-40B4-BE49-F238E27FC236}">
                <a16:creationId xmlns:a16="http://schemas.microsoft.com/office/drawing/2014/main" id="{CAB1DA74-3298-7E9E-12A4-11B095511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t="366" b="40564"/>
          <a:stretch/>
        </p:blipFill>
        <p:spPr bwMode="auto">
          <a:xfrm>
            <a:off x="6384032" y="826674"/>
            <a:ext cx="5454629" cy="281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74AA8-E5A0-43FE-1BDB-19462BC8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698" y="3870335"/>
            <a:ext cx="3279972" cy="28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035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0" y="634293"/>
            <a:ext cx="600197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Macro Definition (#define):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This directive is used to define a macro, which is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piece of code that can be replaced with its corresponding value or expression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during preprocessing.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#define PI 3.1425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63ACD-FE0E-F634-BE95-5141F7FC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974" y="620689"/>
            <a:ext cx="5460127" cy="3168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B267A-3455-77E0-6303-9BECF7C5F310}"/>
              </a:ext>
            </a:extLst>
          </p:cNvPr>
          <p:cNvSpPr txBox="1"/>
          <p:nvPr/>
        </p:nvSpPr>
        <p:spPr>
          <a:xfrm>
            <a:off x="341599" y="4418418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Define Function using #define Preprocessor Directive in C++:</a:t>
            </a: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#define, we can also define functions.</a:t>
            </a:r>
            <a:endParaRPr lang="en-US" b="1" i="0" dirty="0">
              <a:solidFill>
                <a:srgbClr val="3A3A3A"/>
              </a:solidFill>
              <a:effectLst/>
              <a:latin typeface="-apple-system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F7F042-8227-73C6-2D2B-E2EC9B251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933055"/>
            <a:ext cx="5040560" cy="27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44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0" y="0"/>
            <a:ext cx="1219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Q)  Write a program that uses the preprocessor directive #define to define the value of PI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F5C87-F024-7716-1951-5C4516A58368}"/>
              </a:ext>
            </a:extLst>
          </p:cNvPr>
          <p:cNvSpPr txBox="1"/>
          <p:nvPr/>
        </p:nvSpPr>
        <p:spPr>
          <a:xfrm>
            <a:off x="191344" y="1052736"/>
            <a:ext cx="11809312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program that uses the preprocessor directive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#define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 to define the value of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 Mono"/>
              </a:rPr>
              <a:t>PI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Söhne"/>
              </a:rPr>
              <a:t>: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</a:rPr>
              <a:t>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2000" b="1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// Define a macro named PI with the value 3.14159</a:t>
            </a:r>
          </a:p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  #define PI 3.14159</a:t>
            </a:r>
          </a:p>
          <a:p>
            <a:r>
              <a:rPr lang="en-US" sz="2000" dirty="0"/>
              <a:t>    int main() </a:t>
            </a:r>
          </a:p>
          <a:p>
            <a:r>
              <a:rPr lang="en-US" sz="2000" dirty="0"/>
              <a:t>    {</a:t>
            </a:r>
          </a:p>
          <a:p>
            <a:r>
              <a:rPr lang="en-US" sz="2000" dirty="0"/>
              <a:t>    double radius;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"Enter the radius of the circle: ";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cin</a:t>
            </a:r>
            <a:r>
              <a:rPr lang="en-US" sz="2000" dirty="0"/>
              <a:t> &gt;&gt; radius;</a:t>
            </a:r>
          </a:p>
          <a:p>
            <a:r>
              <a:rPr lang="en-US" sz="2000" b="1" dirty="0"/>
              <a:t>    // Using the PI macro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    double area = PI * radius * radius;</a:t>
            </a:r>
          </a:p>
          <a:p>
            <a:r>
              <a:rPr lang="en-US" sz="2000" dirty="0"/>
              <a:t>    </a:t>
            </a:r>
            <a:r>
              <a:rPr lang="en-US" sz="2000" b="1" dirty="0"/>
              <a:t>double circumference = 2 * PI * radius;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area of the circle is: " &lt;&lt; area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circumference of the circle is: " &lt;&lt; circumference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049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2BD3D7-3328-384B-4103-95A2C2C0A531}"/>
              </a:ext>
            </a:extLst>
          </p:cNvPr>
          <p:cNvSpPr txBox="1"/>
          <p:nvPr/>
        </p:nvSpPr>
        <p:spPr>
          <a:xfrm>
            <a:off x="47328" y="692696"/>
            <a:ext cx="104411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// Define a macro named SQUARE that calculates the square of a number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C00000"/>
                </a:solidFill>
              </a:rPr>
              <a:t>#define SQUARE(x) </a:t>
            </a:r>
            <a:r>
              <a:rPr lang="en-US" sz="2000" b="1" dirty="0">
                <a:solidFill>
                  <a:srgbClr val="C00000"/>
                </a:solidFill>
                <a:highlight>
                  <a:srgbClr val="FFFF00"/>
                </a:highlight>
              </a:rPr>
              <a:t>((x) * (x))</a:t>
            </a:r>
            <a:endParaRPr lang="en-US" sz="2000" dirty="0">
              <a:highlight>
                <a:srgbClr val="FFFF00"/>
              </a:highlight>
            </a:endParaRPr>
          </a:p>
          <a:p>
            <a:r>
              <a:rPr lang="en-US" sz="2000" dirty="0"/>
              <a:t>int main() {</a:t>
            </a:r>
          </a:p>
          <a:p>
            <a:r>
              <a:rPr lang="en-US" sz="2000" dirty="0"/>
              <a:t>    int num;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"Enter a number: ";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cin</a:t>
            </a:r>
            <a:r>
              <a:rPr lang="en-US" sz="2000" dirty="0"/>
              <a:t> &gt;&gt; num;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0000"/>
                </a:solidFill>
              </a:rPr>
              <a:t>// Using the SQUARE macro to calculate the square of the input number</a:t>
            </a:r>
          </a:p>
          <a:p>
            <a:r>
              <a:rPr lang="en-US" sz="2000" b="1" dirty="0">
                <a:highlight>
                  <a:srgbClr val="FFFF00"/>
                </a:highlight>
              </a:rPr>
              <a:t>    int square = SQUARE(num);</a:t>
            </a:r>
          </a:p>
          <a:p>
            <a:endParaRPr lang="en-US" sz="2000" dirty="0"/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"The square of " &lt;&lt; num &lt;&lt; " is: " &lt;&lt; square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A70AC-541C-D95B-06D4-228669185913}"/>
              </a:ext>
            </a:extLst>
          </p:cNvPr>
          <p:cNvSpPr txBox="1"/>
          <p:nvPr/>
        </p:nvSpPr>
        <p:spPr>
          <a:xfrm>
            <a:off x="47328" y="47526"/>
            <a:ext cx="1214467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Q) Write a  macro named SQUARE that calculates the square of a number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277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2BD3D7-3328-384B-4103-95A2C2C0A531}"/>
              </a:ext>
            </a:extLst>
          </p:cNvPr>
          <p:cNvSpPr txBox="1"/>
          <p:nvPr/>
        </p:nvSpPr>
        <p:spPr>
          <a:xfrm>
            <a:off x="191344" y="764704"/>
            <a:ext cx="11881320" cy="57043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// Define a macro named MAX that returns the maximum of two numbers</a:t>
            </a:r>
          </a:p>
          <a:p>
            <a:r>
              <a:rPr lang="en-US" b="1" dirty="0"/>
              <a:t>#include &lt;iostream&gt;</a:t>
            </a:r>
          </a:p>
          <a:p>
            <a:r>
              <a:rPr lang="en-US" dirty="0"/>
              <a:t>using namespace std;</a:t>
            </a:r>
          </a:p>
          <a:p>
            <a:r>
              <a:rPr lang="en-US" b="1" dirty="0">
                <a:solidFill>
                  <a:srgbClr val="C00000"/>
                </a:solidFill>
              </a:rPr>
              <a:t>#define 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MAX(a, b) </a:t>
            </a:r>
            <a:r>
              <a:rPr lang="en-US" b="1" dirty="0">
                <a:solidFill>
                  <a:srgbClr val="C00000"/>
                </a:solidFill>
                <a:highlight>
                  <a:srgbClr val="00FF00"/>
                </a:highlight>
              </a:rPr>
              <a:t>((a &gt; b) ? a : b)</a:t>
            </a:r>
            <a:endParaRPr lang="en-US" dirty="0">
              <a:highlight>
                <a:srgbClr val="00FF00"/>
              </a:highlight>
            </a:endParaRPr>
          </a:p>
          <a:p>
            <a:r>
              <a:rPr lang="en-US" dirty="0"/>
              <a:t>int main() {</a:t>
            </a:r>
          </a:p>
          <a:p>
            <a:r>
              <a:rPr lang="en-US" dirty="0"/>
              <a:t>    int num1,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the first number: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num1;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"Enter the second number: ";</a:t>
            </a:r>
          </a:p>
          <a:p>
            <a:r>
              <a:rPr lang="en-US" dirty="0"/>
              <a:t>    </a:t>
            </a:r>
            <a:r>
              <a:rPr lang="en-US" dirty="0" err="1"/>
              <a:t>cin</a:t>
            </a:r>
            <a:r>
              <a:rPr lang="en-US" dirty="0"/>
              <a:t> &gt;&gt; num2;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// Using the MAX macro to find the maximum of the two numbers</a:t>
            </a:r>
          </a:p>
          <a:p>
            <a:r>
              <a:rPr lang="en-US" b="1" dirty="0"/>
              <a:t>    </a:t>
            </a:r>
            <a:r>
              <a:rPr lang="en-US" b="1" dirty="0">
                <a:highlight>
                  <a:srgbClr val="FFFF00"/>
                </a:highlight>
              </a:rPr>
              <a:t>int </a:t>
            </a:r>
            <a:r>
              <a:rPr lang="en-US" b="1" dirty="0" err="1">
                <a:highlight>
                  <a:srgbClr val="FFFF00"/>
                </a:highlight>
              </a:rPr>
              <a:t>maxNumber</a:t>
            </a:r>
            <a:r>
              <a:rPr lang="en-US" b="1" dirty="0">
                <a:highlight>
                  <a:srgbClr val="FFFF00"/>
                </a:highlight>
              </a:rPr>
              <a:t> = MAX(num1, num2);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"The maximum of " &lt;&lt; num1 &lt;&lt; " and " &lt;&lt; num2 &lt;&lt; " is: " &lt;&lt; </a:t>
            </a:r>
            <a:r>
              <a:rPr lang="en-US" dirty="0" err="1"/>
              <a:t>maxNumber</a:t>
            </a:r>
            <a:r>
              <a:rPr lang="en-US" dirty="0"/>
              <a:t>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6337F-C4C0-4503-B5EF-DBD112894FF5}"/>
              </a:ext>
            </a:extLst>
          </p:cNvPr>
          <p:cNvSpPr txBox="1"/>
          <p:nvPr/>
        </p:nvSpPr>
        <p:spPr>
          <a:xfrm>
            <a:off x="0" y="44624"/>
            <a:ext cx="12072664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Q) Write a  macro named MAX that returns the maximum of two numbers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6650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75605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21756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Conditional Compilation directives: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(#ifdef, #ifndef, #else, #elif, #endif):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directives allow you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conditionally include or exclude portions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code based on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predefined macros or other conditions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3FA9B-FFB4-5234-5E2B-41F2C8633226}"/>
              </a:ext>
            </a:extLst>
          </p:cNvPr>
          <p:cNvSpPr txBox="1"/>
          <p:nvPr/>
        </p:nvSpPr>
        <p:spPr>
          <a:xfrm>
            <a:off x="6096000" y="2332567"/>
            <a:ext cx="5112568" cy="31700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</a:t>
            </a:r>
            <a:r>
              <a:rPr lang="en-US" sz="2000" dirty="0" err="1"/>
              <a:t>stdio.h</a:t>
            </a:r>
            <a:r>
              <a:rPr lang="en-US" sz="2000" dirty="0"/>
              <a:t>&gt;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#define AGE 32</a:t>
            </a:r>
          </a:p>
          <a:p>
            <a:r>
              <a:rPr lang="en-US" sz="2000" dirty="0"/>
              <a:t>int main()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//executes if AGE is present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#ifdef AGE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printf</a:t>
            </a:r>
            <a:r>
              <a:rPr lang="en-US" sz="2000" dirty="0"/>
              <a:t>("I am %d years old.\n", AGE);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#endif</a:t>
            </a:r>
          </a:p>
          <a:p>
            <a:r>
              <a:rPr lang="en-US" sz="2000" dirty="0"/>
              <a:t>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27CAB-9F42-90FE-A079-AA61C11DA064}"/>
              </a:ext>
            </a:extLst>
          </p:cNvPr>
          <p:cNvSpPr txBox="1"/>
          <p:nvPr/>
        </p:nvSpPr>
        <p:spPr>
          <a:xfrm>
            <a:off x="335360" y="2348880"/>
            <a:ext cx="5077321" cy="39703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#ifdef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// code here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#endif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latin typeface="Arial" panose="020B0604020202020204" pitchFamily="34" charset="0"/>
              </a:rPr>
              <a:t>Ex.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#ifdef </a:t>
            </a:r>
            <a:r>
              <a:rPr lang="en-US" altLang="en-US" dirty="0">
                <a:latin typeface="Arial" panose="020B0604020202020204" pitchFamily="34" charset="0"/>
              </a:rPr>
              <a:t>TEST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// code here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1082744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022822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200" dirty="0"/>
              <a:t>OOP -Object Oriented Programming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9178" y="908721"/>
            <a:ext cx="7438990" cy="4914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380990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b="1" dirty="0">
                <a:solidFill>
                  <a:srgbClr val="FF0000"/>
                </a:solidFill>
              </a:rPr>
              <a:t>Modularity and Reusability: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	</a:t>
            </a:r>
            <a:r>
              <a:rPr lang="en-US" sz="2000" dirty="0"/>
              <a:t>The OOP is an efficient method for design and development of software systems using </a:t>
            </a:r>
            <a:r>
              <a:rPr lang="en-US" sz="2000" b="1" dirty="0">
                <a:solidFill>
                  <a:srgbClr val="FF0000"/>
                </a:solidFill>
              </a:rPr>
              <a:t>REUSABLE COMPONENT</a:t>
            </a:r>
            <a:r>
              <a:rPr lang="en-US" sz="2000" dirty="0">
                <a:solidFill>
                  <a:srgbClr val="FF0000"/>
                </a:solidFill>
              </a:rPr>
              <a:t>S </a:t>
            </a:r>
            <a:r>
              <a:rPr lang="en-US" sz="2000" dirty="0"/>
              <a:t>called as </a:t>
            </a:r>
            <a:r>
              <a:rPr lang="en-US" sz="2000" b="1" dirty="0"/>
              <a:t>OBJECTS.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OOP, the program is divided into </a:t>
            </a:r>
            <a:r>
              <a:rPr lang="en-US" sz="2000" b="1" dirty="0">
                <a:solidFill>
                  <a:srgbClr val="FF0000"/>
                </a:solidFill>
              </a:rPr>
              <a:t>set of objects. 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OOP </a:t>
            </a:r>
            <a:r>
              <a:rPr lang="en-US" sz="2000" b="1" dirty="0">
                <a:solidFill>
                  <a:srgbClr val="FF0000"/>
                </a:solidFill>
              </a:rPr>
              <a:t>emphasis more on Data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In general, an object is a </a:t>
            </a:r>
            <a:r>
              <a:rPr lang="en-US" sz="2000" b="1" dirty="0">
                <a:solidFill>
                  <a:srgbClr val="FF0000"/>
                </a:solidFill>
              </a:rPr>
              <a:t>real-world entity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which contains </a:t>
            </a:r>
            <a:r>
              <a:rPr lang="en-US" sz="2000" b="1" dirty="0">
                <a:solidFill>
                  <a:srgbClr val="FF0000"/>
                </a:solidFill>
              </a:rPr>
              <a:t>data</a:t>
            </a:r>
            <a:r>
              <a:rPr lang="en-US" sz="2000" dirty="0"/>
              <a:t> and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00"/>
                </a:solidFill>
              </a:rPr>
              <a:t>behavior</a:t>
            </a:r>
            <a:r>
              <a:rPr lang="en-US" sz="2000" dirty="0"/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An object in programming can be defined by using a </a:t>
            </a:r>
            <a:r>
              <a:rPr lang="en-US" sz="2000" b="1" dirty="0">
                <a:solidFill>
                  <a:srgbClr val="FF0000"/>
                </a:solidFill>
              </a:rPr>
              <a:t>Class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i.e.. An object is an </a:t>
            </a:r>
            <a:r>
              <a:rPr lang="en-US" sz="2000" b="1" dirty="0">
                <a:solidFill>
                  <a:srgbClr val="FF0000"/>
                </a:solidFill>
              </a:rPr>
              <a:t>instance</a:t>
            </a:r>
            <a:r>
              <a:rPr lang="en-US" sz="2000" dirty="0"/>
              <a:t> of a class.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A class is </a:t>
            </a:r>
            <a:r>
              <a:rPr lang="en-US" sz="2000" b="1" dirty="0">
                <a:solidFill>
                  <a:srgbClr val="FF0000"/>
                </a:solidFill>
              </a:rPr>
              <a:t>Template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create an object.</a:t>
            </a:r>
          </a:p>
          <a:p>
            <a:pPr marL="457189" indent="-380990" algn="just">
              <a:spcAft>
                <a:spcPts val="800"/>
              </a:spcAft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000" dirty="0"/>
              <a:t>Supports </a:t>
            </a:r>
            <a:r>
              <a:rPr lang="en-US" sz="2000" b="1" dirty="0"/>
              <a:t>Encapsulation, Inheritance , Polymorphism</a:t>
            </a:r>
          </a:p>
          <a:p>
            <a:pPr marL="76198" algn="just">
              <a:spcAft>
                <a:spcPts val="800"/>
              </a:spcAft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4B476-AB6A-43E3-FFA9-934959713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259" y="1673159"/>
            <a:ext cx="4304563" cy="382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2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8491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55755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Conditional Compilation directives: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(#ifdef, #ifndef, #else, #elif, #endif):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directives allow you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conditionally include or exclude portions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 code based on predefined macros or other conditions.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3FA9B-FFB4-5234-5E2B-41F2C8633226}"/>
              </a:ext>
            </a:extLst>
          </p:cNvPr>
          <p:cNvSpPr txBox="1"/>
          <p:nvPr/>
        </p:nvSpPr>
        <p:spPr>
          <a:xfrm>
            <a:off x="6096000" y="620689"/>
            <a:ext cx="6092055" cy="56323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#include &lt;iostream&gt;</a:t>
            </a:r>
          </a:p>
          <a:p>
            <a:r>
              <a:rPr lang="en-US" sz="2000" dirty="0"/>
              <a:t>using namespace std;</a:t>
            </a:r>
          </a:p>
          <a:p>
            <a:r>
              <a:rPr lang="en-US" sz="2000" b="1" dirty="0"/>
              <a:t>// Define macros for different operating systems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#define WINDOWS</a:t>
            </a:r>
          </a:p>
          <a:p>
            <a:endParaRPr lang="en-US" sz="2000" dirty="0"/>
          </a:p>
          <a:p>
            <a:r>
              <a:rPr lang="en-US" sz="2000" dirty="0"/>
              <a:t>int main() {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#ifdef WINDOWS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Windows." </a:t>
            </a:r>
            <a:r>
              <a:rPr lang="en-US" sz="2000" dirty="0"/>
              <a:t>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#elif defined(LINUX)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Linux." </a:t>
            </a:r>
            <a:r>
              <a:rPr lang="en-US" sz="2000" dirty="0"/>
              <a:t>&lt;&lt;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>
                <a:solidFill>
                  <a:srgbClr val="FF0000"/>
                </a:solidFill>
              </a:rPr>
              <a:t>#elif defined(MAC)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b="1" dirty="0">
                <a:solidFill>
                  <a:srgbClr val="0000FF"/>
                </a:solidFill>
              </a:rPr>
              <a:t>Running on macOS</a:t>
            </a:r>
            <a:r>
              <a:rPr lang="en-US" sz="2000" dirty="0"/>
              <a:t>."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#else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cout</a:t>
            </a:r>
            <a:r>
              <a:rPr lang="en-US" sz="2000" dirty="0"/>
              <a:t> &lt;&lt; "</a:t>
            </a:r>
            <a:r>
              <a:rPr lang="en-US" sz="2000" dirty="0">
                <a:solidFill>
                  <a:srgbClr val="0000FF"/>
                </a:solidFill>
              </a:rPr>
              <a:t>Running on an unknown operating system</a:t>
            </a:r>
            <a:r>
              <a:rPr lang="en-US" sz="2000" dirty="0"/>
              <a:t>." &lt;&lt; </a:t>
            </a:r>
            <a:r>
              <a:rPr lang="en-US" sz="2000" dirty="0" err="1"/>
              <a:t>endl</a:t>
            </a:r>
            <a:r>
              <a:rPr lang="en-US" sz="2000" dirty="0"/>
              <a:t>;</a:t>
            </a:r>
          </a:p>
          <a:p>
            <a:r>
              <a:rPr lang="en-US" sz="2000" dirty="0"/>
              <a:t>#endif</a:t>
            </a:r>
          </a:p>
          <a:p>
            <a:r>
              <a:rPr lang="en-US" sz="2000" dirty="0"/>
              <a:t>    return 0;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27CAB-9F42-90FE-A079-AA61C11DA064}"/>
              </a:ext>
            </a:extLst>
          </p:cNvPr>
          <p:cNvSpPr txBox="1"/>
          <p:nvPr/>
        </p:nvSpPr>
        <p:spPr>
          <a:xfrm>
            <a:off x="335360" y="2348880"/>
            <a:ext cx="5652381" cy="37805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#ifdef MACRO_NAME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MACRO_NAME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#elif defined(ANOTHER_MACRO)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ANOTHER_MACRO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#else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// Code to execute if neither MACRO_NAME nor ANOTHER_MACRO is defined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#endif</a:t>
            </a:r>
          </a:p>
        </p:txBody>
      </p:sp>
    </p:spTree>
    <p:extLst>
      <p:ext uri="{BB962C8B-B14F-4D97-AF65-F5344CB8AC3E}">
        <p14:creationId xmlns:p14="http://schemas.microsoft.com/office/powerpoint/2010/main" val="3532511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Preprocessor directives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A19DAB-08B3-5400-D760-B8C06E2EAB52}"/>
              </a:ext>
            </a:extLst>
          </p:cNvPr>
          <p:cNvSpPr txBox="1"/>
          <p:nvPr/>
        </p:nvSpPr>
        <p:spPr>
          <a:xfrm>
            <a:off x="16396" y="620689"/>
            <a:ext cx="12175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" panose="020B0604020202020204" pitchFamily="34" charset="0"/>
              </a:rPr>
              <a:t>File Inclusion (#include):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Apart from including header files, you can include the contents of a text file directly into the source code using #include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FF0EE-3C35-C05F-DD73-8D294ACD0024}"/>
              </a:ext>
            </a:extLst>
          </p:cNvPr>
          <p:cNvSpPr txBox="1"/>
          <p:nvPr/>
        </p:nvSpPr>
        <p:spPr>
          <a:xfrm>
            <a:off x="184731" y="1749209"/>
            <a:ext cx="547922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Assume you have a header file named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effectLst/>
                <a:latin typeface="Söhne Mono"/>
              </a:rPr>
              <a:t>myheader.h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 with the following content: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E19BC-A851-F8EF-7088-0A22A0C0D112}"/>
              </a:ext>
            </a:extLst>
          </p:cNvPr>
          <p:cNvSpPr txBox="1"/>
          <p:nvPr/>
        </p:nvSpPr>
        <p:spPr>
          <a:xfrm>
            <a:off x="195170" y="2508397"/>
            <a:ext cx="5468781" cy="2585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//</a:t>
            </a:r>
            <a:r>
              <a:rPr lang="en-US" dirty="0" err="1">
                <a:solidFill>
                  <a:srgbClr val="FF0000"/>
                </a:solidFill>
              </a:rPr>
              <a:t>myheader.h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#ifndef MYHEADER_H</a:t>
            </a:r>
          </a:p>
          <a:p>
            <a:r>
              <a:rPr lang="en-US" dirty="0"/>
              <a:t>#define MYHEADER_H</a:t>
            </a:r>
          </a:p>
          <a:p>
            <a:endParaRPr lang="en-US" dirty="0"/>
          </a:p>
          <a:p>
            <a:r>
              <a:rPr lang="en-US" dirty="0"/>
              <a:t>void </a:t>
            </a:r>
            <a:r>
              <a:rPr lang="en-US" dirty="0" err="1"/>
              <a:t>printMessage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</a:t>
            </a:r>
            <a:r>
              <a:rPr lang="en-US" dirty="0">
                <a:solidFill>
                  <a:srgbClr val="0000FF"/>
                </a:solidFill>
              </a:rPr>
              <a:t>Hello from </a:t>
            </a:r>
            <a:r>
              <a:rPr lang="en-US" dirty="0" err="1">
                <a:solidFill>
                  <a:srgbClr val="0000FF"/>
                </a:solidFill>
              </a:rPr>
              <a:t>myheader.h</a:t>
            </a:r>
            <a:r>
              <a:rPr lang="en-US" dirty="0"/>
              <a:t>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#endif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1EC3B-24B9-8A43-2C47-8125C0A19A9A}"/>
              </a:ext>
            </a:extLst>
          </p:cNvPr>
          <p:cNvSpPr txBox="1"/>
          <p:nvPr/>
        </p:nvSpPr>
        <p:spPr>
          <a:xfrm>
            <a:off x="5963059" y="1749208"/>
            <a:ext cx="61615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create a program that includes and uses the functions from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myheader.h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43AFEB-2C0C-4576-A1C5-EA2D43CB3889}"/>
              </a:ext>
            </a:extLst>
          </p:cNvPr>
          <p:cNvSpPr txBox="1"/>
          <p:nvPr/>
        </p:nvSpPr>
        <p:spPr>
          <a:xfrm>
            <a:off x="5963059" y="2636912"/>
            <a:ext cx="6161566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#include &lt;iostream&gt;</a:t>
            </a:r>
          </a:p>
          <a:p>
            <a:r>
              <a:rPr lang="en-US" dirty="0">
                <a:solidFill>
                  <a:srgbClr val="FF0000"/>
                </a:solidFill>
              </a:rPr>
              <a:t>#include "</a:t>
            </a:r>
            <a:r>
              <a:rPr lang="en-US" dirty="0" err="1">
                <a:solidFill>
                  <a:srgbClr val="FF0000"/>
                </a:solidFill>
              </a:rPr>
              <a:t>myheader.h</a:t>
            </a:r>
            <a:r>
              <a:rPr lang="en-US" dirty="0">
                <a:solidFill>
                  <a:srgbClr val="FF0000"/>
                </a:solidFill>
              </a:rPr>
              <a:t>" </a:t>
            </a:r>
            <a:r>
              <a:rPr lang="en-US" dirty="0">
                <a:solidFill>
                  <a:srgbClr val="0000FF"/>
                </a:solidFill>
              </a:rPr>
              <a:t>// Include the contents of </a:t>
            </a:r>
            <a:r>
              <a:rPr lang="en-US" dirty="0" err="1">
                <a:solidFill>
                  <a:srgbClr val="0000FF"/>
                </a:solidFill>
              </a:rPr>
              <a:t>myheader.h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using namespace std;</a:t>
            </a:r>
          </a:p>
          <a:p>
            <a:endParaRPr lang="en-US" dirty="0"/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"Before calling </a:t>
            </a:r>
            <a:r>
              <a:rPr lang="en-US" dirty="0" err="1"/>
              <a:t>printMessage</a:t>
            </a:r>
            <a:r>
              <a:rPr lang="en-US" dirty="0"/>
              <a:t>()"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b="1" dirty="0" err="1">
                <a:solidFill>
                  <a:srgbClr val="FF0000"/>
                </a:solidFill>
              </a:rPr>
              <a:t>printMessage</a:t>
            </a:r>
            <a:r>
              <a:rPr lang="en-US" b="1" dirty="0">
                <a:solidFill>
                  <a:srgbClr val="FF0000"/>
                </a:solidFill>
              </a:rPr>
              <a:t>(); </a:t>
            </a:r>
            <a:r>
              <a:rPr lang="en-US" dirty="0"/>
              <a:t>// Call the function from </a:t>
            </a:r>
            <a:r>
              <a:rPr lang="en-US" dirty="0" err="1"/>
              <a:t>myheader.h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"After calling </a:t>
            </a:r>
            <a:r>
              <a:rPr lang="en-US" dirty="0" err="1"/>
              <a:t>printMessage</a:t>
            </a:r>
            <a:r>
              <a:rPr lang="en-US" dirty="0"/>
              <a:t>()"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17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l"/>
            <a:r>
              <a:rPr lang="en-US" sz="3200" b="1" i="0" dirty="0">
                <a:effectLst/>
                <a:latin typeface="Nunito sans" pitchFamily="2" charset="0"/>
              </a:rPr>
              <a:t>class and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4C66E-58EA-84A6-496F-67B5F4C2B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"/>
          <a:stretch/>
        </p:blipFill>
        <p:spPr>
          <a:xfrm>
            <a:off x="551384" y="692696"/>
            <a:ext cx="4859727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D4E187-8E87-BE87-3A0E-9AE511CBCA8A}"/>
              </a:ext>
            </a:extLst>
          </p:cNvPr>
          <p:cNvSpPr txBox="1"/>
          <p:nvPr/>
        </p:nvSpPr>
        <p:spPr>
          <a:xfrm>
            <a:off x="5654949" y="1140708"/>
            <a:ext cx="63119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effectLst/>
                <a:latin typeface="Calibri, sans-serif"/>
              </a:rPr>
              <a:t>Class: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Calibri, sans-serif"/>
              </a:rPr>
              <a:t>T</a:t>
            </a:r>
            <a:r>
              <a:rPr lang="en-US" sz="2400" dirty="0">
                <a:solidFill>
                  <a:srgbClr val="FF0000"/>
                </a:solidFill>
                <a:effectLst/>
                <a:latin typeface="Calibri, sans-serif"/>
              </a:rPr>
              <a:t>emplate for declaring and creating objects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Does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not contain any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, sans-serif"/>
              </a:rPr>
              <a:t>B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ind data as well as methods </a:t>
            </a: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together as a single unit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, sans-serif"/>
              </a:rPr>
              <a:t>Logical Entity</a:t>
            </a:r>
            <a:br>
              <a:rPr lang="en-US" sz="2400" dirty="0">
                <a:solidFill>
                  <a:schemeClr val="tx1"/>
                </a:solidFill>
                <a:effectLst/>
              </a:rPr>
            </a:br>
            <a:endParaRPr lang="en-US" sz="2400" dirty="0">
              <a:solidFill>
                <a:schemeClr val="tx1"/>
              </a:solidFill>
              <a:effectLst/>
            </a:endParaRPr>
          </a:p>
          <a:p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21E9B-FC50-6775-9590-0ED39265B916}"/>
              </a:ext>
            </a:extLst>
          </p:cNvPr>
          <p:cNvSpPr txBox="1"/>
          <p:nvPr/>
        </p:nvSpPr>
        <p:spPr>
          <a:xfrm>
            <a:off x="5765800" y="4077072"/>
            <a:ext cx="6426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Object:</a:t>
            </a:r>
            <a:endParaRPr lang="en-US" sz="2400" dirty="0">
              <a:solidFill>
                <a:srgbClr val="FF0000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Ob</a:t>
            </a:r>
            <a:r>
              <a:rPr lang="en-US" sz="2400" dirty="0">
                <a:solidFill>
                  <a:srgbClr val="FF0000"/>
                </a:solidFill>
                <a:effectLst/>
              </a:rPr>
              <a:t>ject is an instance of a class</a:t>
            </a:r>
            <a:r>
              <a:rPr lang="en-US" sz="2400" dirty="0">
                <a:solidFill>
                  <a:schemeClr val="tx1"/>
                </a:solidFill>
                <a:effectLst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, sans-serif"/>
              </a:rPr>
              <a:t>M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emory space is assigned to them.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Each </a:t>
            </a: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object has its own value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effectLst/>
                <a:latin typeface="Calibri, sans-serif"/>
              </a:rPr>
              <a:t>Objects are like a variable </a:t>
            </a:r>
            <a:r>
              <a:rPr lang="en-US" sz="2400" dirty="0">
                <a:solidFill>
                  <a:schemeClr val="tx1"/>
                </a:solidFill>
                <a:effectLst/>
                <a:latin typeface="Calibri, sans-serif"/>
              </a:rPr>
              <a:t>of the class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, sans-serif"/>
              </a:rPr>
              <a:t>Physical Entity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3716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794E76-B477-F9AA-4F21-46FB4A438D84}"/>
              </a:ext>
            </a:extLst>
          </p:cNvPr>
          <p:cNvSpPr txBox="1"/>
          <p:nvPr/>
        </p:nvSpPr>
        <p:spPr>
          <a:xfrm>
            <a:off x="0" y="0"/>
            <a:ext cx="12192000" cy="6926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121920" tIns="60960" rIns="121920" bIns="60960" rtlCol="0" anchor="ctr">
            <a:noAutofit/>
          </a:bodyPr>
          <a:lstStyle/>
          <a:p>
            <a:pPr algn="l"/>
            <a:r>
              <a:rPr lang="en-US" sz="3200" b="1" i="0">
                <a:effectLst/>
                <a:latin typeface="Nunito sans" pitchFamily="2" charset="0"/>
              </a:rPr>
              <a:t>class and object</a:t>
            </a:r>
            <a:endParaRPr lang="en-US" sz="3200" b="1" i="0" dirty="0">
              <a:effectLst/>
              <a:latin typeface="Nunito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17C691-F984-A884-47AD-D297CF77433C}"/>
              </a:ext>
            </a:extLst>
          </p:cNvPr>
          <p:cNvSpPr txBox="1"/>
          <p:nvPr/>
        </p:nvSpPr>
        <p:spPr>
          <a:xfrm>
            <a:off x="119336" y="825400"/>
            <a:ext cx="4824536" cy="526297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</a:rPr>
              <a:t>//creating class</a:t>
            </a:r>
          </a:p>
          <a:p>
            <a:r>
              <a:rPr lang="en-US" sz="2800" dirty="0"/>
              <a:t>class Employee </a:t>
            </a:r>
          </a:p>
          <a:p>
            <a:r>
              <a:rPr lang="en-US" sz="2800" dirty="0"/>
              <a:t>{</a:t>
            </a:r>
          </a:p>
          <a:p>
            <a:r>
              <a:rPr lang="en-US" sz="2800" dirty="0"/>
              <a:t>	</a:t>
            </a:r>
            <a:r>
              <a:rPr lang="en-US" sz="2800" dirty="0">
                <a:solidFill>
                  <a:srgbClr val="C00000"/>
                </a:solidFill>
              </a:rPr>
              <a:t>//data members</a:t>
            </a:r>
          </a:p>
          <a:p>
            <a:r>
              <a:rPr lang="en-US" sz="2800" dirty="0"/>
              <a:t>          int eid;</a:t>
            </a:r>
          </a:p>
          <a:p>
            <a:r>
              <a:rPr lang="en-US" sz="2800" dirty="0"/>
              <a:t>	string name;</a:t>
            </a:r>
          </a:p>
          <a:p>
            <a:r>
              <a:rPr lang="en-US" sz="2800" dirty="0"/>
              <a:t>	double </a:t>
            </a:r>
            <a:r>
              <a:rPr lang="en-US" sz="2800" dirty="0" err="1"/>
              <a:t>sal</a:t>
            </a:r>
            <a:r>
              <a:rPr lang="en-US" sz="2800" dirty="0"/>
              <a:t>;</a:t>
            </a:r>
          </a:p>
          <a:p>
            <a:r>
              <a:rPr lang="en-US" sz="2800" dirty="0"/>
              <a:t>     </a:t>
            </a:r>
            <a:r>
              <a:rPr lang="en-US" sz="2800" dirty="0">
                <a:solidFill>
                  <a:srgbClr val="C00000"/>
                </a:solidFill>
              </a:rPr>
              <a:t>//methods</a:t>
            </a:r>
          </a:p>
          <a:p>
            <a:r>
              <a:rPr lang="en-US" sz="2800" dirty="0"/>
              <a:t>    void display() {</a:t>
            </a:r>
          </a:p>
          <a:p>
            <a:r>
              <a:rPr lang="en-US" sz="2800" dirty="0"/>
              <a:t>                              -----</a:t>
            </a:r>
          </a:p>
          <a:p>
            <a:r>
              <a:rPr lang="en-US" sz="2800" dirty="0"/>
              <a:t>            }</a:t>
            </a:r>
          </a:p>
          <a:p>
            <a:r>
              <a:rPr lang="en-US" sz="2800" dirty="0"/>
              <a:t>};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D69F1-FC59-60D1-2C9C-5CFBF7254A7A}"/>
              </a:ext>
            </a:extLst>
          </p:cNvPr>
          <p:cNvSpPr txBox="1"/>
          <p:nvPr/>
        </p:nvSpPr>
        <p:spPr>
          <a:xfrm>
            <a:off x="4943872" y="825400"/>
            <a:ext cx="6912768" cy="53245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/>
              <a:t>int main() {</a:t>
            </a:r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// Create an object of the Employee class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    Employee emp;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400" dirty="0">
                <a:solidFill>
                  <a:srgbClr val="0000FF"/>
                </a:solidFill>
              </a:rPr>
              <a:t>// Assign values to the object's member variables</a:t>
            </a:r>
          </a:p>
          <a:p>
            <a:pPr lvl="1"/>
            <a:r>
              <a:rPr lang="en-US" sz="2400" dirty="0"/>
              <a:t>    emp.name = "John Doe";</a:t>
            </a:r>
          </a:p>
          <a:p>
            <a:pPr lvl="1"/>
            <a:r>
              <a:rPr lang="en-US" sz="2400" dirty="0"/>
              <a:t>    </a:t>
            </a:r>
            <a:r>
              <a:rPr lang="en-US" sz="2400" dirty="0" err="1"/>
              <a:t>emp.employeeId</a:t>
            </a:r>
            <a:r>
              <a:rPr lang="en-US" sz="2400" dirty="0"/>
              <a:t> = 101;</a:t>
            </a:r>
          </a:p>
          <a:p>
            <a:pPr lvl="1"/>
            <a:r>
              <a:rPr lang="en-US" sz="2400" dirty="0"/>
              <a:t>    </a:t>
            </a:r>
            <a:r>
              <a:rPr lang="en-US" sz="2400" dirty="0" err="1"/>
              <a:t>emp.salary</a:t>
            </a:r>
            <a:r>
              <a:rPr lang="en-US" sz="2400" dirty="0"/>
              <a:t> = 50000.0;</a:t>
            </a:r>
          </a:p>
          <a:p>
            <a:endParaRPr lang="en-US" sz="2400" dirty="0"/>
          </a:p>
          <a:p>
            <a:r>
              <a:rPr lang="en-US" sz="2400" dirty="0"/>
              <a:t>    </a:t>
            </a:r>
            <a:r>
              <a:rPr lang="en-US" sz="2000" dirty="0"/>
              <a:t>// Call the display function to show employee details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emp.display</a:t>
            </a:r>
            <a:r>
              <a:rPr lang="en-US" sz="2400" dirty="0"/>
              <a:t>();</a:t>
            </a:r>
          </a:p>
          <a:p>
            <a:endParaRPr lang="en-US" sz="2400" dirty="0"/>
          </a:p>
          <a:p>
            <a:r>
              <a:rPr lang="en-US" sz="2400" dirty="0"/>
              <a:t>    return 0;</a:t>
            </a:r>
          </a:p>
          <a:p>
            <a:r>
              <a:rPr 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050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2001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sz="4400" b="1" dirty="0"/>
              <a:t>OOPs Paradigm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Encapsulation in Java | Realtime Example, Advantage - Scientech Easy">
            <a:extLst>
              <a:ext uri="{FF2B5EF4-FFF2-40B4-BE49-F238E27FC236}">
                <a16:creationId xmlns:a16="http://schemas.microsoft.com/office/drawing/2014/main" id="{4FB65AD7-006D-3127-1449-24E6D717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2659" b="13577"/>
          <a:stretch/>
        </p:blipFill>
        <p:spPr bwMode="auto">
          <a:xfrm>
            <a:off x="407368" y="2873329"/>
            <a:ext cx="5112568" cy="29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7B2C0-9B8A-AEE4-0FBD-91D806C9C123}"/>
              </a:ext>
            </a:extLst>
          </p:cNvPr>
          <p:cNvSpPr txBox="1"/>
          <p:nvPr/>
        </p:nvSpPr>
        <p:spPr>
          <a:xfrm>
            <a:off x="157730" y="908720"/>
            <a:ext cx="5830945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Encapsulation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effectLst/>
                <a:latin typeface="Söhne"/>
              </a:rPr>
              <a:t>concept of </a:t>
            </a:r>
            <a:r>
              <a:rPr lang="en-US" sz="1800" b="1" i="0" dirty="0">
                <a:effectLst/>
                <a:latin typeface="Söhne"/>
              </a:rPr>
              <a:t>bundling data (attributes) and the methods (functions) </a:t>
            </a:r>
            <a:r>
              <a:rPr lang="en-US" sz="1800" b="0" i="0" dirty="0">
                <a:effectLst/>
                <a:latin typeface="Söhne"/>
              </a:rPr>
              <a:t>into a </a:t>
            </a:r>
            <a:r>
              <a:rPr lang="en-US" sz="1800" b="1" i="0" dirty="0">
                <a:effectLst/>
                <a:latin typeface="Söhne"/>
              </a:rPr>
              <a:t>single unit</a:t>
            </a:r>
            <a:r>
              <a:rPr lang="en-US" sz="1800" b="0" i="0" dirty="0">
                <a:effectLst/>
                <a:latin typeface="Söhne"/>
              </a:rPr>
              <a:t> called a class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800" spc="-3" dirty="0">
                <a:latin typeface="Times New Roman"/>
                <a:cs typeface="Times New Roman"/>
              </a:rPr>
              <a:t>Wrapping </a:t>
            </a:r>
            <a:r>
              <a:rPr lang="en-US" sz="1800" dirty="0">
                <a:latin typeface="Times New Roman"/>
                <a:cs typeface="Times New Roman"/>
              </a:rPr>
              <a:t>of </a:t>
            </a:r>
            <a:r>
              <a:rPr lang="en-US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data and </a:t>
            </a:r>
            <a:r>
              <a:rPr lang="en-US" sz="1800" b="1" spc="-3" dirty="0">
                <a:solidFill>
                  <a:srgbClr val="FF0000"/>
                </a:solidFill>
                <a:latin typeface="Times New Roman"/>
                <a:cs typeface="Times New Roman"/>
              </a:rPr>
              <a:t>functions together </a:t>
            </a:r>
            <a:r>
              <a:rPr lang="en-US" sz="1800" dirty="0">
                <a:latin typeface="Times New Roman"/>
                <a:cs typeface="Times New Roman"/>
              </a:rPr>
              <a:t>as </a:t>
            </a:r>
            <a:r>
              <a:rPr lang="en-US" sz="1800" b="1" dirty="0">
                <a:solidFill>
                  <a:srgbClr val="FF0000"/>
                </a:solidFill>
                <a:latin typeface="Times New Roman"/>
                <a:cs typeface="Times New Roman"/>
              </a:rPr>
              <a:t>a </a:t>
            </a:r>
            <a:r>
              <a:rPr lang="en-US" sz="1800" b="1" spc="-3" dirty="0">
                <a:solidFill>
                  <a:srgbClr val="FF0000"/>
                </a:solidFill>
                <a:latin typeface="Times New Roman"/>
                <a:cs typeface="Times New Roman"/>
              </a:rPr>
              <a:t>single unit </a:t>
            </a:r>
            <a:r>
              <a:rPr lang="en-US" sz="1800" dirty="0">
                <a:latin typeface="Times New Roman"/>
                <a:cs typeface="Times New Roman"/>
              </a:rPr>
              <a:t>is known as encapsulation.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FAED2D-1B75-DE66-BC6B-252ED96F5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1" t="18500" r="6099" b="19550"/>
          <a:stretch/>
        </p:blipFill>
        <p:spPr>
          <a:xfrm>
            <a:off x="6370639" y="764704"/>
            <a:ext cx="5413993" cy="293051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D269F8-E3DF-1E16-50BC-27B374B2EDC5}"/>
              </a:ext>
            </a:extLst>
          </p:cNvPr>
          <p:cNvSpPr txBox="1"/>
          <p:nvPr/>
        </p:nvSpPr>
        <p:spPr>
          <a:xfrm>
            <a:off x="6028749" y="3839229"/>
            <a:ext cx="6097772" cy="2236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algn="just">
              <a:spcAft>
                <a:spcPts val="800"/>
              </a:spcAft>
            </a:pPr>
            <a:r>
              <a:rPr lang="en-US" b="1" dirty="0">
                <a:latin typeface="Söhne"/>
              </a:rPr>
              <a:t> Example: Car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Söhne"/>
              </a:rPr>
              <a:t>In a car we have so many functionalities like 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drive(), stop(), </a:t>
            </a:r>
            <a:r>
              <a:rPr lang="en-US" b="1" dirty="0" err="1">
                <a:solidFill>
                  <a:srgbClr val="FF0000"/>
                </a:solidFill>
                <a:latin typeface="Söhne"/>
              </a:rPr>
              <a:t>setSpeed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(number) </a:t>
            </a:r>
            <a:r>
              <a:rPr lang="en-US" b="1" dirty="0">
                <a:latin typeface="Söhne"/>
              </a:rPr>
              <a:t>etc. which helps us to control the car while driving,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latin typeface="Söhne"/>
              </a:rPr>
              <a:t>Properties of a car like 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model, speed, engine, </a:t>
            </a:r>
            <a:r>
              <a:rPr lang="en-US" b="1" dirty="0" err="1">
                <a:solidFill>
                  <a:srgbClr val="FF0000"/>
                </a:solidFill>
                <a:latin typeface="Söhne"/>
              </a:rPr>
              <a:t>speedLimit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 </a:t>
            </a:r>
            <a:r>
              <a:rPr lang="en-US" b="1" dirty="0">
                <a:latin typeface="Söhne"/>
              </a:rPr>
              <a:t>etc. which gives us the various information about the car. </a:t>
            </a:r>
          </a:p>
        </p:txBody>
      </p:sp>
    </p:spTree>
    <p:extLst>
      <p:ext uri="{BB962C8B-B14F-4D97-AF65-F5344CB8AC3E}">
        <p14:creationId xmlns:p14="http://schemas.microsoft.com/office/powerpoint/2010/main" val="3456904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1977353" cy="620688"/>
          </a:xfrm>
          <a:solidFill>
            <a:schemeClr val="tx2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>
              <a:spcAft>
                <a:spcPts val="800"/>
              </a:spcAft>
            </a:pPr>
            <a:r>
              <a:rPr lang="en-US" sz="4400" b="1" dirty="0"/>
              <a:t>OOPs Paradigm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Encapsulation in Java | Realtime Example, Advantage - Scientech Easy">
            <a:extLst>
              <a:ext uri="{FF2B5EF4-FFF2-40B4-BE49-F238E27FC236}">
                <a16:creationId xmlns:a16="http://schemas.microsoft.com/office/drawing/2014/main" id="{4FB65AD7-006D-3127-1449-24E6D7175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" r="2659" b="13577"/>
          <a:stretch/>
        </p:blipFill>
        <p:spPr bwMode="auto">
          <a:xfrm>
            <a:off x="611052" y="620689"/>
            <a:ext cx="5112568" cy="293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7B2C0-9B8A-AEE4-0FBD-91D806C9C123}"/>
              </a:ext>
            </a:extLst>
          </p:cNvPr>
          <p:cNvSpPr txBox="1"/>
          <p:nvPr/>
        </p:nvSpPr>
        <p:spPr>
          <a:xfrm>
            <a:off x="-107325" y="3411984"/>
            <a:ext cx="58309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000" b="1" i="0" dirty="0">
                <a:solidFill>
                  <a:srgbClr val="FF0000"/>
                </a:solidFill>
                <a:effectLst/>
                <a:latin typeface="Söhne"/>
              </a:rPr>
              <a:t>Encapsulation</a:t>
            </a:r>
            <a:r>
              <a:rPr lang="en-US" sz="1800" b="1" i="0" dirty="0">
                <a:solidFill>
                  <a:srgbClr val="FF0000"/>
                </a:solidFill>
                <a:effectLst/>
                <a:latin typeface="Söhne"/>
              </a:rPr>
              <a:t>:</a:t>
            </a:r>
            <a:r>
              <a:rPr lang="en-US" sz="1800" b="0" i="0" dirty="0">
                <a:solidFill>
                  <a:srgbClr val="FF0000"/>
                </a:solidFill>
                <a:effectLst/>
                <a:latin typeface="Söhne"/>
              </a:rPr>
              <a:t> </a:t>
            </a:r>
            <a:r>
              <a:rPr lang="en-US" sz="1800" b="0" i="0" dirty="0">
                <a:effectLst/>
                <a:latin typeface="Söhne"/>
              </a:rPr>
              <a:t>concept of </a:t>
            </a:r>
            <a:r>
              <a:rPr lang="en-US" sz="1800" b="1" i="0" dirty="0">
                <a:effectLst/>
                <a:latin typeface="Söhne"/>
              </a:rPr>
              <a:t>bundling data (attributes) and the methods (functions) </a:t>
            </a:r>
            <a:r>
              <a:rPr lang="en-US" sz="1800" b="0" i="0" dirty="0">
                <a:effectLst/>
                <a:latin typeface="Söhne"/>
              </a:rPr>
              <a:t>into a </a:t>
            </a:r>
            <a:r>
              <a:rPr lang="en-US" sz="1800" b="1" i="0" dirty="0">
                <a:effectLst/>
                <a:latin typeface="Söhne"/>
              </a:rPr>
              <a:t>single unit</a:t>
            </a:r>
            <a:r>
              <a:rPr lang="en-US" sz="1800" b="0" i="0" dirty="0">
                <a:effectLst/>
                <a:latin typeface="Söhne"/>
              </a:rPr>
              <a:t> called a class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53288-772E-C29D-3688-AD06200A5019}"/>
              </a:ext>
            </a:extLst>
          </p:cNvPr>
          <p:cNvSpPr txBox="1"/>
          <p:nvPr/>
        </p:nvSpPr>
        <p:spPr>
          <a:xfrm>
            <a:off x="5956751" y="947969"/>
            <a:ext cx="6312024" cy="161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199" algn="just">
              <a:spcAft>
                <a:spcPts val="800"/>
              </a:spcAft>
            </a:pPr>
            <a:r>
              <a:rPr lang="en-US" sz="2000" b="1" dirty="0">
                <a:solidFill>
                  <a:srgbClr val="FF0000"/>
                </a:solidFill>
                <a:latin typeface="Söhne"/>
              </a:rPr>
              <a:t>Inheritance</a:t>
            </a:r>
            <a:r>
              <a:rPr lang="en-US" b="1" dirty="0">
                <a:latin typeface="Söhne"/>
              </a:rPr>
              <a:t>: </a:t>
            </a:r>
          </a:p>
          <a:p>
            <a:pPr marL="533399" indent="-457200" algn="just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00FF"/>
                </a:solidFill>
                <a:latin typeface="Söhne"/>
              </a:rPr>
              <a:t>Acquiring the properties and behaviors </a:t>
            </a:r>
            <a:r>
              <a:rPr lang="en-US" b="1" dirty="0">
                <a:latin typeface="Söhne"/>
              </a:rPr>
              <a:t>(attributes and methods) from another class, establishing a hierarchical relationship between classes. The class that is inherited from is called the base class or parent class,</a:t>
            </a:r>
          </a:p>
        </p:txBody>
      </p:sp>
      <p:pic>
        <p:nvPicPr>
          <p:cNvPr id="3076" name="Picture 4" descr="C++ Inheritance In Hindi – OOPs In Hindi">
            <a:extLst>
              <a:ext uri="{FF2B5EF4-FFF2-40B4-BE49-F238E27FC236}">
                <a16:creationId xmlns:a16="http://schemas.microsoft.com/office/drawing/2014/main" id="{B54C3E32-D642-4E31-D5A6-26AABD8A1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0"/>
          <a:stretch/>
        </p:blipFill>
        <p:spPr bwMode="auto">
          <a:xfrm>
            <a:off x="6744071" y="2632656"/>
            <a:ext cx="4703169" cy="181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361EF-31F2-4556-D73E-9C7B078EB561}"/>
              </a:ext>
            </a:extLst>
          </p:cNvPr>
          <p:cNvSpPr txBox="1"/>
          <p:nvPr/>
        </p:nvSpPr>
        <p:spPr>
          <a:xfrm>
            <a:off x="293238" y="5160093"/>
            <a:ext cx="58309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i="0" dirty="0">
                <a:solidFill>
                  <a:srgbClr val="FF0000"/>
                </a:solidFill>
                <a:effectLst/>
                <a:latin typeface="OpenSans"/>
              </a:rPr>
              <a:t>Polymorphism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Sans"/>
              </a:rPr>
              <a:t> in simple means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OpenSans"/>
              </a:rPr>
              <a:t>having many forms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OpenSans"/>
              </a:rPr>
              <a:t>. Its behavior is different in different situations</a:t>
            </a:r>
            <a:endParaRPr lang="en-US" sz="2000" dirty="0"/>
          </a:p>
        </p:txBody>
      </p:sp>
      <p:pic>
        <p:nvPicPr>
          <p:cNvPr id="3080" name="Picture 8" descr="C++ Polymorphism - GeeksforGeeks">
            <a:extLst>
              <a:ext uri="{FF2B5EF4-FFF2-40B4-BE49-F238E27FC236}">
                <a16:creationId xmlns:a16="http://schemas.microsoft.com/office/drawing/2014/main" id="{2F79E847-BC2A-B74E-A71E-F64F16FD98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6" t="9800" r="6196" b="16160"/>
          <a:stretch/>
        </p:blipFill>
        <p:spPr bwMode="auto">
          <a:xfrm>
            <a:off x="5719625" y="4662594"/>
            <a:ext cx="5271830" cy="207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1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5467</Words>
  <Application>Microsoft Office PowerPoint</Application>
  <PresentationFormat>Widescreen</PresentationFormat>
  <Paragraphs>836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5" baseType="lpstr">
      <vt:lpstr>-apple-system</vt:lpstr>
      <vt:lpstr>Open Sans</vt:lpstr>
      <vt:lpstr>Segoe UI</vt:lpstr>
      <vt:lpstr>Helvetica</vt:lpstr>
      <vt:lpstr>inter-regular</vt:lpstr>
      <vt:lpstr>Verdana</vt:lpstr>
      <vt:lpstr>Consolas</vt:lpstr>
      <vt:lpstr>Nunito Sans</vt:lpstr>
      <vt:lpstr>Calibri</vt:lpstr>
      <vt:lpstr>Söhne Mono</vt:lpstr>
      <vt:lpstr>Arial</vt:lpstr>
      <vt:lpstr>Constantia</vt:lpstr>
      <vt:lpstr>times new roman</vt:lpstr>
      <vt:lpstr>Söhne</vt:lpstr>
      <vt:lpstr>Calibri, sans-serif</vt:lpstr>
      <vt:lpstr>OpenSans</vt:lpstr>
      <vt:lpstr>Arial</vt:lpstr>
      <vt:lpstr>Wingdings</vt:lpstr>
      <vt:lpstr>times new roman</vt:lpstr>
      <vt:lpstr>Nunito Sans SemiBold</vt:lpstr>
      <vt:lpstr>inter-bold</vt:lpstr>
      <vt:lpstr>Nunito Sans</vt:lpstr>
      <vt:lpstr>Nunito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OOPs Paradigm</vt:lpstr>
      <vt:lpstr>OOPs Paradigm</vt:lpstr>
      <vt:lpstr> C++ Overview</vt:lpstr>
      <vt:lpstr>PowerPoint Presentation</vt:lpstr>
      <vt:lpstr>PowerPoint Presentation</vt:lpstr>
      <vt:lpstr>Structures versus Classes</vt:lpstr>
      <vt:lpstr>Structures versus Classes</vt:lpstr>
      <vt:lpstr>Structures versus Classes</vt:lpstr>
      <vt:lpstr>Structure of C++ program</vt:lpstr>
      <vt:lpstr>Console input and output (I/O)</vt:lpstr>
      <vt:lpstr>PowerPoint Presentation</vt:lpstr>
      <vt:lpstr>PowerPoint Presentation</vt:lpstr>
      <vt:lpstr>Write a C++ Program to swap two numbers without third variable.</vt:lpstr>
      <vt:lpstr>PowerPoint Presentation</vt:lpstr>
      <vt:lpstr>          What will be the output of following program ? </vt:lpstr>
      <vt:lpstr>          What will be the output of following program 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Q)Write a in C++ program to find the size of fundamental data types. </vt:lpstr>
      <vt:lpstr>Q) Write a in C++ program to check the upper and lower limits of integers.</vt:lpstr>
      <vt:lpstr>Other Data Types in C++</vt:lpstr>
      <vt:lpstr>PowerPoint Presentation</vt:lpstr>
      <vt:lpstr>PowerPoint Presentation</vt:lpstr>
      <vt:lpstr>PowerPoint Presentation</vt:lpstr>
      <vt:lpstr>PowerPoint Presentation</vt:lpstr>
      <vt:lpstr>Predict the output of following program.</vt:lpstr>
      <vt:lpstr>Predict the output of following program.</vt:lpstr>
      <vt:lpstr>Preprocessor directives</vt:lpstr>
      <vt:lpstr>Preprocessor directives</vt:lpstr>
      <vt:lpstr>PowerPoint Presentation</vt:lpstr>
      <vt:lpstr>PowerPoint Presentation</vt:lpstr>
      <vt:lpstr>PowerPoint Presentation</vt:lpstr>
      <vt:lpstr>Preprocessor directives</vt:lpstr>
      <vt:lpstr>Preprocessor directives</vt:lpstr>
      <vt:lpstr>Preprocessor directives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FACE-45</dc:creator>
  <cp:lastModifiedBy>naveench</cp:lastModifiedBy>
  <cp:revision>225</cp:revision>
  <dcterms:created xsi:type="dcterms:W3CDTF">2006-08-16T00:00:00Z</dcterms:created>
  <dcterms:modified xsi:type="dcterms:W3CDTF">2023-09-14T16:53:50Z</dcterms:modified>
</cp:coreProperties>
</file>